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5143500" cx="9144000"/>
  <p:notesSz cx="6858000" cy="9144000"/>
  <p:embeddedFontLst>
    <p:embeddedFont>
      <p:font typeface="Red Hat Display"/>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RedHatDisplay-regular.fntdata"/><Relationship Id="rId21" Type="http://schemas.openxmlformats.org/officeDocument/2006/relationships/slide" Target="slides/slide15.xml"/><Relationship Id="rId24" Type="http://schemas.openxmlformats.org/officeDocument/2006/relationships/font" Target="fonts/RedHatDisplay-italic.fntdata"/><Relationship Id="rId23" Type="http://schemas.openxmlformats.org/officeDocument/2006/relationships/font" Target="fonts/RedHatDisplay-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5" Type="http://schemas.openxmlformats.org/officeDocument/2006/relationships/font" Target="fonts/RedHatDisplay-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_zLwporFjiyEx4KpLUQadUW-OQb8h4B1In4e8sPj9yQ/edit"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VjcJX-6dJdWL_6YZnOjJ8W0wl9_rGyhCb3_t1M-64ms/edit?usp=sharing"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xX8bXdWFljk?si=0ixsPFhmHYbNqPKd" TargetMode="External"/><Relationship Id="rId3" Type="http://schemas.openxmlformats.org/officeDocument/2006/relationships/hyperlink" Target="https://youtu.be/bihxK0fTTZs?si=HgApvFmYEUx208Rt"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6615513c18_2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g36615513c18_2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6615513c18_2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g36615513c18_2_8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6615513c18_2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457200" lvl="0" marL="0" rtl="0" algn="l">
              <a:lnSpc>
                <a:spcPct val="115000"/>
              </a:lnSpc>
              <a:spcBef>
                <a:spcPts val="0"/>
              </a:spcBef>
              <a:spcAft>
                <a:spcPts val="0"/>
              </a:spcAft>
              <a:buClr>
                <a:schemeClr val="dk1"/>
              </a:buClr>
              <a:buSzPts val="1100"/>
              <a:buFont typeface="Arial"/>
              <a:buNone/>
            </a:pPr>
            <a:r>
              <a:rPr lang="en" u="sng">
                <a:solidFill>
                  <a:srgbClr val="1155CC"/>
                </a:solidFill>
                <a:latin typeface="Red Hat Display"/>
                <a:ea typeface="Red Hat Display"/>
                <a:cs typeface="Red Hat Display"/>
                <a:sym typeface="Red Hat Display"/>
                <a:hlinkClick r:id="rId2">
                  <a:extLst>
                    <a:ext uri="{A12FA001-AC4F-418D-AE19-62706E023703}">
                      <ahyp:hlinkClr val="tx"/>
                    </a:ext>
                  </a:extLst>
                </a:hlinkClick>
              </a:rPr>
              <a:t>The Wabanaki Confederacy</a:t>
            </a:r>
            <a:r>
              <a:rPr lang="en">
                <a:solidFill>
                  <a:schemeClr val="dk1"/>
                </a:solidFill>
                <a:latin typeface="Red Hat Display"/>
                <a:ea typeface="Red Hat Display"/>
                <a:cs typeface="Red Hat Display"/>
                <a:sym typeface="Red Hat Display"/>
              </a:rPr>
              <a:t> - Waponahki - means People of the First Light or People of the Dawnland — has five principal nations: the Panawahpskek (Penobscot), Peskotomuhkati (Passamaquoddy), Mi’kmaq, Wolastoqiyik (Houlton Band of Maliseet Indians), and Abenaki. </a:t>
            </a:r>
            <a:endParaRPr/>
          </a:p>
        </p:txBody>
      </p:sp>
      <p:sp>
        <p:nvSpPr>
          <p:cNvPr id="153" name="Google Shape;153;g36615513c18_2_9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6615513c18_2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Red Hat Display"/>
                <a:ea typeface="Red Hat Display"/>
                <a:cs typeface="Red Hat Display"/>
                <a:sym typeface="Red Hat Display"/>
              </a:rPr>
              <a:t>Replace language: Panawahpskek (Penobscot), Peskotomuhkati (Passamaquoddy), Mi’kmaq, Wolastoqiyik (Houlton Band of Maliseet Indians), and Abenaki. Use map on slide 3: </a:t>
            </a:r>
            <a:r>
              <a:rPr lang="en" u="sng">
                <a:solidFill>
                  <a:schemeClr val="hlink"/>
                </a:solidFill>
                <a:latin typeface="Red Hat Display"/>
                <a:ea typeface="Red Hat Display"/>
                <a:cs typeface="Red Hat Display"/>
                <a:sym typeface="Red Hat Display"/>
                <a:hlinkClick r:id="rId2"/>
              </a:rPr>
              <a:t>https://docs.google.com/presentation/d/1VjcJX-6dJdWL_6YZnOjJ8W0wl9_rGyhCb3_t1M-64ms/edit?usp=sharing</a:t>
            </a:r>
            <a:r>
              <a:rPr lang="en">
                <a:solidFill>
                  <a:schemeClr val="dk1"/>
                </a:solidFill>
                <a:latin typeface="Red Hat Display"/>
                <a:ea typeface="Red Hat Display"/>
                <a:cs typeface="Red Hat Display"/>
                <a:sym typeface="Red Hat Display"/>
              </a:rPr>
              <a:t> I’ll try to find a jpg already made of it. </a:t>
            </a:r>
            <a:endParaRPr/>
          </a:p>
        </p:txBody>
      </p:sp>
      <p:sp>
        <p:nvSpPr>
          <p:cNvPr id="167" name="Google Shape;167;g36615513c18_2_1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6615513c18_2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Panawahpskek </a:t>
            </a:r>
            <a:endParaRPr/>
          </a:p>
        </p:txBody>
      </p:sp>
      <p:sp>
        <p:nvSpPr>
          <p:cNvPr id="180" name="Google Shape;180;g36615513c18_2_1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6615513c18_2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g36615513c18_2_1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6615513c18_2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g36615513c18_2_16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6615513c18_2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g36615513c18_2_17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6615513c18_2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g36615513c18_2_19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6615513c18_2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g36615513c18_2_20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6615513c18_2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*Abenaki article is from a group that is not recognized by Abenaki from Odanak (who are connected and related to Wabanaki)</a:t>
            </a:r>
            <a:endParaRPr/>
          </a:p>
        </p:txBody>
      </p:sp>
      <p:sp>
        <p:nvSpPr>
          <p:cNvPr id="264" name="Google Shape;264;g36615513c18_2_2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6615513c18_2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g36615513c18_2_2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6615513c18_2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g36615513c18_2_2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6615513c18_2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g36615513c18_2_2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6615513c18_2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GREAT videos: </a:t>
            </a:r>
            <a:r>
              <a:rPr lang="en" u="sng">
                <a:solidFill>
                  <a:schemeClr val="hlink"/>
                </a:solidFill>
                <a:hlinkClick r:id="rId2"/>
              </a:rPr>
              <a:t>https://youtu.be/xX8bXdWFljk?si=0ixsPFhmHYbNqPKd</a:t>
            </a:r>
            <a:r>
              <a:rPr lang="en"/>
              <a:t> </a:t>
            </a:r>
            <a:r>
              <a:rPr lang="en" u="sng">
                <a:solidFill>
                  <a:schemeClr val="hlink"/>
                </a:solidFill>
                <a:hlinkClick r:id="rId3"/>
              </a:rPr>
              <a:t>https://youtu.be/bihxK0fTTZs?si=HgApvFmYEUx208Rt</a:t>
            </a:r>
            <a:r>
              <a:rPr lang="en"/>
              <a:t> </a:t>
            </a:r>
            <a:endParaRPr/>
          </a:p>
        </p:txBody>
      </p:sp>
      <p:sp>
        <p:nvSpPr>
          <p:cNvPr id="316" name="Google Shape;316;g36615513c18_2_26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58" name="Google Shape;58;p1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59" name="Google Shape;59;p1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0" name="Shape 60"/>
        <p:cNvGrpSpPr/>
        <p:nvPr/>
      </p:nvGrpSpPr>
      <p:grpSpPr>
        <a:xfrm>
          <a:off x="0" y="0"/>
          <a:ext cx="0" cy="0"/>
          <a:chOff x="0" y="0"/>
          <a:chExt cx="0" cy="0"/>
        </a:xfrm>
      </p:grpSpPr>
      <p:sp>
        <p:nvSpPr>
          <p:cNvPr id="61" name="Google Shape;61;p15"/>
          <p:cNvSpPr txBox="1"/>
          <p:nvPr>
            <p:ph type="ctrTitle"/>
          </p:nvPr>
        </p:nvSpPr>
        <p:spPr>
          <a:xfrm>
            <a:off x="342900" y="1065213"/>
            <a:ext cx="3886200" cy="735013"/>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62" name="Google Shape;62;p15"/>
          <p:cNvSpPr txBox="1"/>
          <p:nvPr>
            <p:ph idx="1" type="subTitle"/>
          </p:nvPr>
        </p:nvSpPr>
        <p:spPr>
          <a:xfrm>
            <a:off x="685800" y="1943100"/>
            <a:ext cx="3200400" cy="876300"/>
          </a:xfrm>
          <a:prstGeom prst="rect">
            <a:avLst/>
          </a:prstGeom>
          <a:noFill/>
          <a:ln>
            <a:noFill/>
          </a:ln>
        </p:spPr>
        <p:txBody>
          <a:bodyPr anchorCtr="0" anchor="t" bIns="22850" lIns="45725" spcFirstLastPara="1" rIns="45725" wrap="square" tIns="2285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p:txBody>
      </p:sp>
      <p:sp>
        <p:nvSpPr>
          <p:cNvPr id="63" name="Google Shape;63;p15"/>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4" name="Google Shape;64;p15"/>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5" name="Google Shape;65;p15"/>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6" name="Shape 66"/>
        <p:cNvGrpSpPr/>
        <p:nvPr/>
      </p:nvGrpSpPr>
      <p:grpSpPr>
        <a:xfrm>
          <a:off x="0" y="0"/>
          <a:ext cx="0" cy="0"/>
          <a:chOff x="0" y="0"/>
          <a:chExt cx="0" cy="0"/>
        </a:xfrm>
      </p:grpSpPr>
      <p:sp>
        <p:nvSpPr>
          <p:cNvPr id="67" name="Google Shape;67;p16"/>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68" name="Google Shape;68;p16"/>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69" name="Google Shape;69;p16"/>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0" name="Google Shape;70;p16"/>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1" name="Google Shape;71;p16"/>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2" name="Shape 72"/>
        <p:cNvGrpSpPr/>
        <p:nvPr/>
      </p:nvGrpSpPr>
      <p:grpSpPr>
        <a:xfrm>
          <a:off x="0" y="0"/>
          <a:ext cx="0" cy="0"/>
          <a:chOff x="0" y="0"/>
          <a:chExt cx="0" cy="0"/>
        </a:xfrm>
      </p:grpSpPr>
      <p:sp>
        <p:nvSpPr>
          <p:cNvPr id="73" name="Google Shape;73;p17"/>
          <p:cNvSpPr txBox="1"/>
          <p:nvPr>
            <p:ph type="title"/>
          </p:nvPr>
        </p:nvSpPr>
        <p:spPr>
          <a:xfrm>
            <a:off x="361156" y="2203450"/>
            <a:ext cx="3886200" cy="681038"/>
          </a:xfrm>
          <a:prstGeom prst="rect">
            <a:avLst/>
          </a:prstGeom>
          <a:noFill/>
          <a:ln>
            <a:noFill/>
          </a:ln>
        </p:spPr>
        <p:txBody>
          <a:bodyPr anchorCtr="0" anchor="t" bIns="22850" lIns="45725" spcFirstLastPara="1" rIns="45725" wrap="square" tIns="22850">
            <a:normAutofit/>
          </a:bodyPr>
          <a:lstStyle>
            <a:lvl1pPr lvl="0" algn="l">
              <a:spcBef>
                <a:spcPts val="0"/>
              </a:spcBef>
              <a:spcAft>
                <a:spcPts val="0"/>
              </a:spcAft>
              <a:buClr>
                <a:schemeClr val="dk1"/>
              </a:buClr>
              <a:buSzPts val="2000"/>
              <a:buFont typeface="Calibri"/>
              <a:buNone/>
              <a:defRPr b="1" sz="2000"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74" name="Google Shape;74;p17"/>
          <p:cNvSpPr txBox="1"/>
          <p:nvPr>
            <p:ph idx="1" type="body"/>
          </p:nvPr>
        </p:nvSpPr>
        <p:spPr>
          <a:xfrm>
            <a:off x="361156" y="1453357"/>
            <a:ext cx="3886200" cy="750094"/>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rgbClr val="888888"/>
              </a:buClr>
              <a:buSzPts val="1000"/>
              <a:buNone/>
              <a:defRPr sz="1000">
                <a:solidFill>
                  <a:srgbClr val="888888"/>
                </a:solidFill>
              </a:defRPr>
            </a:lvl1pPr>
            <a:lvl2pPr indent="-228600" lvl="1" marL="914400" algn="l">
              <a:spcBef>
                <a:spcPts val="200"/>
              </a:spcBef>
              <a:spcAft>
                <a:spcPts val="0"/>
              </a:spcAft>
              <a:buClr>
                <a:srgbClr val="888888"/>
              </a:buClr>
              <a:buSzPts val="900"/>
              <a:buNone/>
              <a:defRPr sz="900">
                <a:solidFill>
                  <a:srgbClr val="888888"/>
                </a:solidFill>
              </a:defRPr>
            </a:lvl2pPr>
            <a:lvl3pPr indent="-228600" lvl="2" marL="1371600" algn="l">
              <a:spcBef>
                <a:spcPts val="200"/>
              </a:spcBef>
              <a:spcAft>
                <a:spcPts val="0"/>
              </a:spcAft>
              <a:buClr>
                <a:srgbClr val="888888"/>
              </a:buClr>
              <a:buSzPts val="800"/>
              <a:buNone/>
              <a:defRPr sz="800">
                <a:solidFill>
                  <a:srgbClr val="888888"/>
                </a:solidFill>
              </a:defRPr>
            </a:lvl3pPr>
            <a:lvl4pPr indent="-228600" lvl="3" marL="1828800" algn="l">
              <a:spcBef>
                <a:spcPts val="100"/>
              </a:spcBef>
              <a:spcAft>
                <a:spcPts val="0"/>
              </a:spcAft>
              <a:buClr>
                <a:srgbClr val="888888"/>
              </a:buClr>
              <a:buSzPts val="700"/>
              <a:buNone/>
              <a:defRPr sz="700">
                <a:solidFill>
                  <a:srgbClr val="888888"/>
                </a:solidFill>
              </a:defRPr>
            </a:lvl4pPr>
            <a:lvl5pPr indent="-228600" lvl="4" marL="2286000" algn="l">
              <a:spcBef>
                <a:spcPts val="100"/>
              </a:spcBef>
              <a:spcAft>
                <a:spcPts val="0"/>
              </a:spcAft>
              <a:buClr>
                <a:srgbClr val="888888"/>
              </a:buClr>
              <a:buSzPts val="700"/>
              <a:buNone/>
              <a:defRPr sz="700">
                <a:solidFill>
                  <a:srgbClr val="888888"/>
                </a:solidFill>
              </a:defRPr>
            </a:lvl5pPr>
            <a:lvl6pPr indent="-228600" lvl="5" marL="2743200" algn="l">
              <a:spcBef>
                <a:spcPts val="100"/>
              </a:spcBef>
              <a:spcAft>
                <a:spcPts val="0"/>
              </a:spcAft>
              <a:buClr>
                <a:srgbClr val="888888"/>
              </a:buClr>
              <a:buSzPts val="700"/>
              <a:buNone/>
              <a:defRPr sz="700">
                <a:solidFill>
                  <a:srgbClr val="888888"/>
                </a:solidFill>
              </a:defRPr>
            </a:lvl6pPr>
            <a:lvl7pPr indent="-228600" lvl="6" marL="3200400" algn="l">
              <a:spcBef>
                <a:spcPts val="100"/>
              </a:spcBef>
              <a:spcAft>
                <a:spcPts val="0"/>
              </a:spcAft>
              <a:buClr>
                <a:srgbClr val="888888"/>
              </a:buClr>
              <a:buSzPts val="700"/>
              <a:buNone/>
              <a:defRPr sz="700">
                <a:solidFill>
                  <a:srgbClr val="888888"/>
                </a:solidFill>
              </a:defRPr>
            </a:lvl7pPr>
            <a:lvl8pPr indent="-228600" lvl="7" marL="3657600" algn="l">
              <a:spcBef>
                <a:spcPts val="100"/>
              </a:spcBef>
              <a:spcAft>
                <a:spcPts val="0"/>
              </a:spcAft>
              <a:buClr>
                <a:srgbClr val="888888"/>
              </a:buClr>
              <a:buSzPts val="700"/>
              <a:buNone/>
              <a:defRPr sz="700">
                <a:solidFill>
                  <a:srgbClr val="888888"/>
                </a:solidFill>
              </a:defRPr>
            </a:lvl8pPr>
            <a:lvl9pPr indent="-228600" lvl="8" marL="4114800" algn="l">
              <a:spcBef>
                <a:spcPts val="100"/>
              </a:spcBef>
              <a:spcAft>
                <a:spcPts val="0"/>
              </a:spcAft>
              <a:buClr>
                <a:srgbClr val="888888"/>
              </a:buClr>
              <a:buSzPts val="700"/>
              <a:buNone/>
              <a:defRPr sz="700">
                <a:solidFill>
                  <a:srgbClr val="888888"/>
                </a:solidFill>
              </a:defRPr>
            </a:lvl9pPr>
          </a:lstStyle>
          <a:p/>
        </p:txBody>
      </p:sp>
      <p:sp>
        <p:nvSpPr>
          <p:cNvPr id="75" name="Google Shape;75;p17"/>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6" name="Google Shape;76;p17"/>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7" name="Google Shape;77;p17"/>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8" name="Shape 78"/>
        <p:cNvGrpSpPr/>
        <p:nvPr/>
      </p:nvGrpSpPr>
      <p:grpSpPr>
        <a:xfrm>
          <a:off x="0" y="0"/>
          <a:ext cx="0" cy="0"/>
          <a:chOff x="0" y="0"/>
          <a:chExt cx="0" cy="0"/>
        </a:xfrm>
      </p:grpSpPr>
      <p:sp>
        <p:nvSpPr>
          <p:cNvPr id="79" name="Google Shape;79;p18"/>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0" name="Google Shape;80;p18"/>
          <p:cNvSpPr txBox="1"/>
          <p:nvPr>
            <p:ph idx="1" type="body"/>
          </p:nvPr>
        </p:nvSpPr>
        <p:spPr>
          <a:xfrm>
            <a:off x="2286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81" name="Google Shape;81;p18"/>
          <p:cNvSpPr txBox="1"/>
          <p:nvPr>
            <p:ph idx="2" type="body"/>
          </p:nvPr>
        </p:nvSpPr>
        <p:spPr>
          <a:xfrm>
            <a:off x="23241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82" name="Google Shape;82;p18"/>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3" name="Google Shape;83;p18"/>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4" name="Google Shape;84;p18"/>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19"/>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7" name="Google Shape;87;p19"/>
          <p:cNvSpPr txBox="1"/>
          <p:nvPr>
            <p:ph idx="1" type="body"/>
          </p:nvPr>
        </p:nvSpPr>
        <p:spPr>
          <a:xfrm>
            <a:off x="228600" y="767556"/>
            <a:ext cx="2020094"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88" name="Google Shape;88;p19"/>
          <p:cNvSpPr txBox="1"/>
          <p:nvPr>
            <p:ph idx="2" type="body"/>
          </p:nvPr>
        </p:nvSpPr>
        <p:spPr>
          <a:xfrm>
            <a:off x="228600" y="1087438"/>
            <a:ext cx="2020094"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89" name="Google Shape;89;p19"/>
          <p:cNvSpPr txBox="1"/>
          <p:nvPr>
            <p:ph idx="3" type="body"/>
          </p:nvPr>
        </p:nvSpPr>
        <p:spPr>
          <a:xfrm>
            <a:off x="2322513" y="767556"/>
            <a:ext cx="2020888"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90" name="Google Shape;90;p19"/>
          <p:cNvSpPr txBox="1"/>
          <p:nvPr>
            <p:ph idx="4" type="body"/>
          </p:nvPr>
        </p:nvSpPr>
        <p:spPr>
          <a:xfrm>
            <a:off x="2322513" y="1087438"/>
            <a:ext cx="2020888"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91" name="Google Shape;91;p19"/>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2" name="Google Shape;92;p19"/>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3" name="Google Shape;93;p19"/>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4" name="Shape 94"/>
        <p:cNvGrpSpPr/>
        <p:nvPr/>
      </p:nvGrpSpPr>
      <p:grpSpPr>
        <a:xfrm>
          <a:off x="0" y="0"/>
          <a:ext cx="0" cy="0"/>
          <a:chOff x="0" y="0"/>
          <a:chExt cx="0" cy="0"/>
        </a:xfrm>
      </p:grpSpPr>
      <p:sp>
        <p:nvSpPr>
          <p:cNvPr id="95" name="Google Shape;95;p20"/>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96" name="Google Shape;96;p20"/>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7" name="Google Shape;97;p20"/>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8" name="Google Shape;98;p20"/>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9" name="Shape 99"/>
        <p:cNvGrpSpPr/>
        <p:nvPr/>
      </p:nvGrpSpPr>
      <p:grpSpPr>
        <a:xfrm>
          <a:off x="0" y="0"/>
          <a:ext cx="0" cy="0"/>
          <a:chOff x="0" y="0"/>
          <a:chExt cx="0" cy="0"/>
        </a:xfrm>
      </p:grpSpPr>
      <p:sp>
        <p:nvSpPr>
          <p:cNvPr id="100" name="Google Shape;100;p21"/>
          <p:cNvSpPr txBox="1"/>
          <p:nvPr>
            <p:ph type="title"/>
          </p:nvPr>
        </p:nvSpPr>
        <p:spPr>
          <a:xfrm>
            <a:off x="228600" y="136525"/>
            <a:ext cx="1504157" cy="581025"/>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1" name="Google Shape;101;p21"/>
          <p:cNvSpPr txBox="1"/>
          <p:nvPr>
            <p:ph idx="1" type="body"/>
          </p:nvPr>
        </p:nvSpPr>
        <p:spPr>
          <a:xfrm>
            <a:off x="1787525" y="136525"/>
            <a:ext cx="2555875" cy="2926557"/>
          </a:xfrm>
          <a:prstGeom prst="rect">
            <a:avLst/>
          </a:prstGeom>
          <a:noFill/>
          <a:ln>
            <a:noFill/>
          </a:ln>
        </p:spPr>
        <p:txBody>
          <a:bodyPr anchorCtr="0" anchor="t" bIns="22850" lIns="45725" spcFirstLastPara="1" rIns="45725" wrap="square" tIns="22850">
            <a:normAutofit/>
          </a:bodyPr>
          <a:lstStyle>
            <a:lvl1pPr indent="-330200" lvl="0" marL="457200" algn="l">
              <a:spcBef>
                <a:spcPts val="300"/>
              </a:spcBef>
              <a:spcAft>
                <a:spcPts val="0"/>
              </a:spcAft>
              <a:buClr>
                <a:schemeClr val="dk1"/>
              </a:buClr>
              <a:buSzPts val="1600"/>
              <a:buChar char="•"/>
              <a:defRPr sz="1600"/>
            </a:lvl1pPr>
            <a:lvl2pPr indent="-317500" lvl="1" marL="914400" algn="l">
              <a:spcBef>
                <a:spcPts val="300"/>
              </a:spcBef>
              <a:spcAft>
                <a:spcPts val="0"/>
              </a:spcAft>
              <a:buClr>
                <a:schemeClr val="dk1"/>
              </a:buClr>
              <a:buSzPts val="1400"/>
              <a:buChar char="–"/>
              <a:defRPr sz="1400"/>
            </a:lvl2pPr>
            <a:lvl3pPr indent="-304800" lvl="2" marL="1371600" algn="l">
              <a:spcBef>
                <a:spcPts val="200"/>
              </a:spcBef>
              <a:spcAft>
                <a:spcPts val="0"/>
              </a:spcAft>
              <a:buClr>
                <a:schemeClr val="dk1"/>
              </a:buClr>
              <a:buSzPts val="1200"/>
              <a:buChar char="•"/>
              <a:defRPr sz="1200"/>
            </a:lvl3pPr>
            <a:lvl4pPr indent="-292100" lvl="3" marL="1828800" algn="l">
              <a:spcBef>
                <a:spcPts val="200"/>
              </a:spcBef>
              <a:spcAft>
                <a:spcPts val="0"/>
              </a:spcAft>
              <a:buClr>
                <a:schemeClr val="dk1"/>
              </a:buClr>
              <a:buSzPts val="1000"/>
              <a:buChar char="–"/>
              <a:defRPr sz="1000"/>
            </a:lvl4pPr>
            <a:lvl5pPr indent="-292100" lvl="4" marL="2286000" algn="l">
              <a:spcBef>
                <a:spcPts val="200"/>
              </a:spcBef>
              <a:spcAft>
                <a:spcPts val="0"/>
              </a:spcAft>
              <a:buClr>
                <a:schemeClr val="dk1"/>
              </a:buClr>
              <a:buSzPts val="1000"/>
              <a:buChar char="»"/>
              <a:defRPr sz="1000"/>
            </a:lvl5pPr>
            <a:lvl6pPr indent="-292100" lvl="5" marL="2743200" algn="l">
              <a:spcBef>
                <a:spcPts val="200"/>
              </a:spcBef>
              <a:spcAft>
                <a:spcPts val="0"/>
              </a:spcAft>
              <a:buClr>
                <a:schemeClr val="dk1"/>
              </a:buClr>
              <a:buSzPts val="1000"/>
              <a:buChar char="•"/>
              <a:defRPr sz="1000"/>
            </a:lvl6pPr>
            <a:lvl7pPr indent="-292100" lvl="6" marL="3200400" algn="l">
              <a:spcBef>
                <a:spcPts val="200"/>
              </a:spcBef>
              <a:spcAft>
                <a:spcPts val="0"/>
              </a:spcAft>
              <a:buClr>
                <a:schemeClr val="dk1"/>
              </a:buClr>
              <a:buSzPts val="1000"/>
              <a:buChar char="•"/>
              <a:defRPr sz="1000"/>
            </a:lvl7pPr>
            <a:lvl8pPr indent="-292100" lvl="7" marL="3657600" algn="l">
              <a:spcBef>
                <a:spcPts val="200"/>
              </a:spcBef>
              <a:spcAft>
                <a:spcPts val="0"/>
              </a:spcAft>
              <a:buClr>
                <a:schemeClr val="dk1"/>
              </a:buClr>
              <a:buSzPts val="1000"/>
              <a:buChar char="•"/>
              <a:defRPr sz="1000"/>
            </a:lvl8pPr>
            <a:lvl9pPr indent="-292100" lvl="8" marL="4114800" algn="l">
              <a:spcBef>
                <a:spcPts val="200"/>
              </a:spcBef>
              <a:spcAft>
                <a:spcPts val="0"/>
              </a:spcAft>
              <a:buClr>
                <a:schemeClr val="dk1"/>
              </a:buClr>
              <a:buSzPts val="1000"/>
              <a:buChar char="•"/>
              <a:defRPr sz="1000"/>
            </a:lvl9pPr>
          </a:lstStyle>
          <a:p/>
        </p:txBody>
      </p:sp>
      <p:sp>
        <p:nvSpPr>
          <p:cNvPr id="102" name="Google Shape;102;p21"/>
          <p:cNvSpPr txBox="1"/>
          <p:nvPr>
            <p:ph idx="2" type="body"/>
          </p:nvPr>
        </p:nvSpPr>
        <p:spPr>
          <a:xfrm>
            <a:off x="228600" y="717550"/>
            <a:ext cx="1504157" cy="2345532"/>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03" name="Google Shape;103;p21"/>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4" name="Google Shape;104;p21"/>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5" name="Google Shape;105;p21"/>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6" name="Shape 106"/>
        <p:cNvGrpSpPr/>
        <p:nvPr/>
      </p:nvGrpSpPr>
      <p:grpSpPr>
        <a:xfrm>
          <a:off x="0" y="0"/>
          <a:ext cx="0" cy="0"/>
          <a:chOff x="0" y="0"/>
          <a:chExt cx="0" cy="0"/>
        </a:xfrm>
      </p:grpSpPr>
      <p:sp>
        <p:nvSpPr>
          <p:cNvPr id="107" name="Google Shape;107;p22"/>
          <p:cNvSpPr txBox="1"/>
          <p:nvPr>
            <p:ph type="title"/>
          </p:nvPr>
        </p:nvSpPr>
        <p:spPr>
          <a:xfrm>
            <a:off x="896144" y="2400300"/>
            <a:ext cx="2743200" cy="283369"/>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8" name="Google Shape;108;p22"/>
          <p:cNvSpPr/>
          <p:nvPr>
            <p:ph idx="2" type="pic"/>
          </p:nvPr>
        </p:nvSpPr>
        <p:spPr>
          <a:xfrm>
            <a:off x="896144" y="306388"/>
            <a:ext cx="2743200" cy="2057400"/>
          </a:xfrm>
          <a:prstGeom prst="rect">
            <a:avLst/>
          </a:prstGeom>
          <a:noFill/>
          <a:ln>
            <a:noFill/>
          </a:ln>
        </p:spPr>
      </p:sp>
      <p:sp>
        <p:nvSpPr>
          <p:cNvPr id="109" name="Google Shape;109;p22"/>
          <p:cNvSpPr txBox="1"/>
          <p:nvPr>
            <p:ph idx="1" type="body"/>
          </p:nvPr>
        </p:nvSpPr>
        <p:spPr>
          <a:xfrm>
            <a:off x="896144" y="2683669"/>
            <a:ext cx="2743200" cy="402431"/>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10" name="Google Shape;110;p22"/>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1" name="Google Shape;111;p22"/>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2" name="Google Shape;112;p22"/>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23"/>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15" name="Google Shape;115;p23"/>
          <p:cNvSpPr txBox="1"/>
          <p:nvPr>
            <p:ph idx="1" type="body"/>
          </p:nvPr>
        </p:nvSpPr>
        <p:spPr>
          <a:xfrm rot="5400000">
            <a:off x="1154509" y="-125809"/>
            <a:ext cx="2262982" cy="41148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16" name="Google Shape;116;p23"/>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7" name="Google Shape;117;p23"/>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8" name="Google Shape;118;p23"/>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rot="5400000">
            <a:off x="2366169" y="1085850"/>
            <a:ext cx="2925763" cy="10287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21" name="Google Shape;121;p24"/>
          <p:cNvSpPr txBox="1"/>
          <p:nvPr>
            <p:ph idx="1" type="body"/>
          </p:nvPr>
        </p:nvSpPr>
        <p:spPr>
          <a:xfrm rot="5400000">
            <a:off x="270669" y="95250"/>
            <a:ext cx="2925763" cy="30099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22" name="Google Shape;122;p2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3" name="Google Shape;123;p2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4" name="Google Shape;124;p2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marR="0" rtl="0" algn="ctr">
              <a:spcBef>
                <a:spcPts val="0"/>
              </a:spcBef>
              <a:spcAft>
                <a:spcPts val="0"/>
              </a:spcAft>
              <a:buClr>
                <a:schemeClr val="dk1"/>
              </a:buClr>
              <a:buSzPts val="2200"/>
              <a:buFont typeface="Calibri"/>
              <a:buNone/>
              <a:defRPr b="0" i="0" sz="2200" u="none" cap="none" strike="noStrik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
        <p:nvSpPr>
          <p:cNvPr id="52" name="Google Shape;52;p13"/>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330200" lvl="0" marL="457200" marR="0" rtl="0" algn="l">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1pPr>
            <a:lvl2pPr indent="-317500" lvl="1" marL="914400" marR="0" rtl="0" algn="l">
              <a:spcBef>
                <a:spcPts val="3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rtl="0" algn="l">
              <a:spcBef>
                <a:spcPts val="200"/>
              </a:spcBef>
              <a:spcAft>
                <a:spcPts val="0"/>
              </a:spcAft>
              <a:buClr>
                <a:schemeClr val="dk1"/>
              </a:buClr>
              <a:buSzPts val="1200"/>
              <a:buFont typeface="Arial"/>
              <a:buChar char="•"/>
              <a:defRPr b="0" i="0" sz="1200" u="none" cap="none" strike="noStrike">
                <a:solidFill>
                  <a:schemeClr val="dk1"/>
                </a:solidFill>
                <a:latin typeface="Calibri"/>
                <a:ea typeface="Calibri"/>
                <a:cs typeface="Calibri"/>
                <a:sym typeface="Calibri"/>
              </a:defRPr>
            </a:lvl3pPr>
            <a:lvl4pPr indent="-292100" lvl="3" marL="1828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4pPr>
            <a:lvl5pPr indent="-292100" lvl="4" marL="22860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5pPr>
            <a:lvl6pPr indent="-292100" lvl="5" marL="27432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6pPr>
            <a:lvl7pPr indent="-292100" lvl="6" marL="32004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7pPr>
            <a:lvl8pPr indent="-292100" lvl="7" marL="36576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8pPr>
            <a:lvl9pPr indent="-292100" lvl="8" marL="4114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marR="0" rtl="0" algn="l">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marR="0" rtl="0" algn="ctr">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rtl="0" algn="r">
              <a:spcBef>
                <a:spcPts val="0"/>
              </a:spcBef>
              <a:buNone/>
              <a:defRPr b="0" i="0" sz="600" u="none" cap="none" strike="noStrike">
                <a:solidFill>
                  <a:srgbClr val="888888"/>
                </a:solidFill>
                <a:latin typeface="Calibri"/>
                <a:ea typeface="Calibri"/>
                <a:cs typeface="Calibri"/>
                <a:sym typeface="Calibri"/>
              </a:defRPr>
            </a:lvl1pPr>
            <a:lvl2pPr indent="0" lvl="1" marL="0" marR="0" rtl="0" algn="r">
              <a:spcBef>
                <a:spcPts val="0"/>
              </a:spcBef>
              <a:buNone/>
              <a:defRPr b="0" i="0" sz="600" u="none" cap="none" strike="noStrike">
                <a:solidFill>
                  <a:srgbClr val="888888"/>
                </a:solidFill>
                <a:latin typeface="Calibri"/>
                <a:ea typeface="Calibri"/>
                <a:cs typeface="Calibri"/>
                <a:sym typeface="Calibri"/>
              </a:defRPr>
            </a:lvl2pPr>
            <a:lvl3pPr indent="0" lvl="2" marL="0" marR="0" rtl="0" algn="r">
              <a:spcBef>
                <a:spcPts val="0"/>
              </a:spcBef>
              <a:buNone/>
              <a:defRPr b="0" i="0" sz="600" u="none" cap="none" strike="noStrike">
                <a:solidFill>
                  <a:srgbClr val="888888"/>
                </a:solidFill>
                <a:latin typeface="Calibri"/>
                <a:ea typeface="Calibri"/>
                <a:cs typeface="Calibri"/>
                <a:sym typeface="Calibri"/>
              </a:defRPr>
            </a:lvl3pPr>
            <a:lvl4pPr indent="0" lvl="3" marL="0" marR="0" rtl="0" algn="r">
              <a:spcBef>
                <a:spcPts val="0"/>
              </a:spcBef>
              <a:buNone/>
              <a:defRPr b="0" i="0" sz="600" u="none" cap="none" strike="noStrike">
                <a:solidFill>
                  <a:srgbClr val="888888"/>
                </a:solidFill>
                <a:latin typeface="Calibri"/>
                <a:ea typeface="Calibri"/>
                <a:cs typeface="Calibri"/>
                <a:sym typeface="Calibri"/>
              </a:defRPr>
            </a:lvl4pPr>
            <a:lvl5pPr indent="0" lvl="4" marL="0" marR="0" rtl="0" algn="r">
              <a:spcBef>
                <a:spcPts val="0"/>
              </a:spcBef>
              <a:buNone/>
              <a:defRPr b="0" i="0" sz="600" u="none" cap="none" strike="noStrike">
                <a:solidFill>
                  <a:srgbClr val="888888"/>
                </a:solidFill>
                <a:latin typeface="Calibri"/>
                <a:ea typeface="Calibri"/>
                <a:cs typeface="Calibri"/>
                <a:sym typeface="Calibri"/>
              </a:defRPr>
            </a:lvl5pPr>
            <a:lvl6pPr indent="0" lvl="5" marL="0" marR="0" rtl="0" algn="r">
              <a:spcBef>
                <a:spcPts val="0"/>
              </a:spcBef>
              <a:buNone/>
              <a:defRPr b="0" i="0" sz="600" u="none" cap="none" strike="noStrike">
                <a:solidFill>
                  <a:srgbClr val="888888"/>
                </a:solidFill>
                <a:latin typeface="Calibri"/>
                <a:ea typeface="Calibri"/>
                <a:cs typeface="Calibri"/>
                <a:sym typeface="Calibri"/>
              </a:defRPr>
            </a:lvl6pPr>
            <a:lvl7pPr indent="0" lvl="6" marL="0" marR="0" rtl="0" algn="r">
              <a:spcBef>
                <a:spcPts val="0"/>
              </a:spcBef>
              <a:buNone/>
              <a:defRPr b="0" i="0" sz="600" u="none" cap="none" strike="noStrike">
                <a:solidFill>
                  <a:srgbClr val="888888"/>
                </a:solidFill>
                <a:latin typeface="Calibri"/>
                <a:ea typeface="Calibri"/>
                <a:cs typeface="Calibri"/>
                <a:sym typeface="Calibri"/>
              </a:defRPr>
            </a:lvl7pPr>
            <a:lvl8pPr indent="0" lvl="7" marL="0" marR="0" rtl="0" algn="r">
              <a:spcBef>
                <a:spcPts val="0"/>
              </a:spcBef>
              <a:buNone/>
              <a:defRPr b="0" i="0" sz="600" u="none" cap="none" strike="noStrike">
                <a:solidFill>
                  <a:srgbClr val="888888"/>
                </a:solidFill>
                <a:latin typeface="Calibri"/>
                <a:ea typeface="Calibri"/>
                <a:cs typeface="Calibri"/>
                <a:sym typeface="Calibri"/>
              </a:defRPr>
            </a:lvl8pPr>
            <a:lvl9pPr indent="0" lvl="8" marL="0" marR="0" rtl="0" algn="r">
              <a:spcBef>
                <a:spcPts val="0"/>
              </a:spcBef>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4.jpg"/><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4.png"/><Relationship Id="rId7" Type="http://schemas.openxmlformats.org/officeDocument/2006/relationships/image" Target="../media/image11.png"/><Relationship Id="rId8"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5.jpg"/><Relationship Id="rId4" Type="http://schemas.openxmlformats.org/officeDocument/2006/relationships/image" Target="../media/image5.pn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5.jpg"/><Relationship Id="rId4" Type="http://schemas.openxmlformats.org/officeDocument/2006/relationships/image" Target="../media/image5.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5.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5.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5.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5.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5.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5.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5.jpg"/><Relationship Id="rId4" Type="http://schemas.openxmlformats.org/officeDocument/2006/relationships/image" Target="../media/image5.png"/><Relationship Id="rId5"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5.jpg"/><Relationship Id="rId4" Type="http://schemas.openxmlformats.org/officeDocument/2006/relationships/hyperlink" Target="https://www.mofga.org/stories/the-mofg/passamaquoddy-maple-carries-on-tribal-tradition/" TargetMode="External"/><Relationship Id="rId5" Type="http://schemas.openxmlformats.org/officeDocument/2006/relationships/hyperlink" Target="https://www.atlasobscura.com/articles/maple-syrup-history" TargetMode="External"/><Relationship Id="rId6" Type="http://schemas.openxmlformats.org/officeDocument/2006/relationships/hyperlink" Target="https://abenakitribe.org/about-maple-syrup#:~:text=The%20Abenaki%20people%20are%20a%20group%20of,various%20stages%20of%20the%20sap%20reduction%20process**" TargetMode="External"/><Relationship Id="rId7"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5.jpg"/><Relationship Id="rId4" Type="http://schemas.openxmlformats.org/officeDocument/2006/relationships/hyperlink" Target="https://www.americanindianmagazine.org/Indigenous-origins-of-maple-syrup" TargetMode="External"/><Relationship Id="rId5" Type="http://schemas.openxmlformats.org/officeDocument/2006/relationships/hyperlink" Target="https://mainemapleproducers.com/history-of-maple-syrup/" TargetMode="External"/><Relationship Id="rId6" Type="http://schemas.openxmlformats.org/officeDocument/2006/relationships/hyperlink" Target="https://www.mooseriverlookout.com/post/from-tree-to-table-the-sweet-story-of-how-maine-maple-syrup-is-made" TargetMode="External"/><Relationship Id="rId7"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hyperlink" Target="https://www.youtube.com/watch?v=OSsi_Jo9bRI" TargetMode="External"/><Relationship Id="rId5" Type="http://schemas.openxmlformats.org/officeDocument/2006/relationships/hyperlink" Target="https://www.facebook.com/groups/1030933133632407/posts/7456601367732186/" TargetMode="External"/><Relationship Id="rId6"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5.jpg"/><Relationship Id="rId4" Type="http://schemas.openxmlformats.org/officeDocument/2006/relationships/image" Target="../media/image5.png"/><Relationship Id="rId5"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5.jpg"/><Relationship Id="rId4" Type="http://schemas.openxmlformats.org/officeDocument/2006/relationships/hyperlink" Target="https://www.youtube.com/watch?v=cEjQw0dqGwk" TargetMode="External"/><Relationship Id="rId5" Type="http://schemas.openxmlformats.org/officeDocument/2006/relationships/hyperlink" Target="https://www.youtube.com/watch?v=_w-6YXmvZ9Q" TargetMode="External"/><Relationship Id="rId6" Type="http://schemas.openxmlformats.org/officeDocument/2006/relationships/hyperlink" Target="https://www.youtube.com/watch?v=xtvVlivaoRs" TargetMode="External"/><Relationship Id="rId7" Type="http://schemas.openxmlformats.org/officeDocument/2006/relationships/hyperlink" Target="https://www.youtube.com/watch?v=o6B_5Qz_gpc" TargetMode="External"/><Relationship Id="rId8"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5"/>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01176" l="0" r="0" t="-50237"/>
            </a:stretch>
          </a:blipFill>
          <a:ln>
            <a:noFill/>
          </a:ln>
        </p:spPr>
      </p:sp>
      <p:grpSp>
        <p:nvGrpSpPr>
          <p:cNvPr id="130" name="Google Shape;130;p25"/>
          <p:cNvGrpSpPr/>
          <p:nvPr/>
        </p:nvGrpSpPr>
        <p:grpSpPr>
          <a:xfrm>
            <a:off x="-188288" y="2002731"/>
            <a:ext cx="9520576" cy="3283002"/>
            <a:chOff x="0" y="0"/>
            <a:chExt cx="25388203" cy="8754673"/>
          </a:xfrm>
        </p:grpSpPr>
        <p:sp>
          <p:nvSpPr>
            <p:cNvPr id="131" name="Google Shape;131;p25"/>
            <p:cNvSpPr/>
            <p:nvPr/>
          </p:nvSpPr>
          <p:spPr>
            <a:xfrm>
              <a:off x="4546329" y="0"/>
              <a:ext cx="16603545" cy="8754673"/>
            </a:xfrm>
            <a:custGeom>
              <a:rect b="b" l="l" r="r" t="t"/>
              <a:pathLst>
                <a:path extrusionOk="0" h="8754673" w="16603545">
                  <a:moveTo>
                    <a:pt x="0" y="0"/>
                  </a:moveTo>
                  <a:lnTo>
                    <a:pt x="16603545" y="0"/>
                  </a:lnTo>
                  <a:lnTo>
                    <a:pt x="16603545" y="8754673"/>
                  </a:lnTo>
                  <a:lnTo>
                    <a:pt x="0" y="8754673"/>
                  </a:lnTo>
                  <a:lnTo>
                    <a:pt x="0" y="0"/>
                  </a:lnTo>
                  <a:close/>
                </a:path>
              </a:pathLst>
            </a:custGeom>
            <a:blipFill rotWithShape="1">
              <a:blip r:embed="rId4">
                <a:alphaModFix/>
              </a:blip>
              <a:stretch>
                <a:fillRect b="-67605" l="0" r="0" t="0"/>
              </a:stretch>
            </a:blipFill>
            <a:ln>
              <a:noFill/>
            </a:ln>
          </p:spPr>
        </p:sp>
        <p:sp>
          <p:nvSpPr>
            <p:cNvPr id="132" name="Google Shape;132;p25"/>
            <p:cNvSpPr/>
            <p:nvPr/>
          </p:nvSpPr>
          <p:spPr>
            <a:xfrm>
              <a:off x="16873962" y="2508611"/>
              <a:ext cx="8514241" cy="6246061"/>
            </a:xfrm>
            <a:custGeom>
              <a:rect b="b" l="l" r="r" t="t"/>
              <a:pathLst>
                <a:path extrusionOk="0" h="6246061" w="8514241">
                  <a:moveTo>
                    <a:pt x="0" y="0"/>
                  </a:moveTo>
                  <a:lnTo>
                    <a:pt x="8514241" y="0"/>
                  </a:lnTo>
                  <a:lnTo>
                    <a:pt x="8514241" y="6246062"/>
                  </a:lnTo>
                  <a:lnTo>
                    <a:pt x="0" y="6246062"/>
                  </a:lnTo>
                  <a:lnTo>
                    <a:pt x="0" y="0"/>
                  </a:lnTo>
                  <a:close/>
                </a:path>
              </a:pathLst>
            </a:custGeom>
            <a:blipFill rotWithShape="1">
              <a:blip r:embed="rId5">
                <a:alphaModFix/>
              </a:blip>
              <a:stretch>
                <a:fillRect b="-83455" l="0" r="-17591" t="0"/>
              </a:stretch>
            </a:blipFill>
            <a:ln>
              <a:noFill/>
            </a:ln>
          </p:spPr>
        </p:sp>
        <p:sp>
          <p:nvSpPr>
            <p:cNvPr id="133" name="Google Shape;133;p25"/>
            <p:cNvSpPr/>
            <p:nvPr/>
          </p:nvSpPr>
          <p:spPr>
            <a:xfrm flipH="1">
              <a:off x="0" y="2508611"/>
              <a:ext cx="8014856" cy="6246061"/>
            </a:xfrm>
            <a:custGeom>
              <a:rect b="b" l="l" r="r" t="t"/>
              <a:pathLst>
                <a:path extrusionOk="0" h="6246061" w="8014856">
                  <a:moveTo>
                    <a:pt x="8014856" y="0"/>
                  </a:moveTo>
                  <a:lnTo>
                    <a:pt x="0" y="0"/>
                  </a:lnTo>
                  <a:lnTo>
                    <a:pt x="0" y="6246062"/>
                  </a:lnTo>
                  <a:lnTo>
                    <a:pt x="8014856" y="6246062"/>
                  </a:lnTo>
                  <a:lnTo>
                    <a:pt x="8014856" y="0"/>
                  </a:lnTo>
                  <a:close/>
                </a:path>
              </a:pathLst>
            </a:custGeom>
            <a:blipFill rotWithShape="1">
              <a:blip r:embed="rId6">
                <a:alphaModFix/>
              </a:blip>
              <a:stretch>
                <a:fillRect b="-83455" l="0" r="-24023" t="0"/>
              </a:stretch>
            </a:blipFill>
            <a:ln>
              <a:noFill/>
            </a:ln>
          </p:spPr>
        </p:sp>
      </p:grpSp>
      <p:sp>
        <p:nvSpPr>
          <p:cNvPr id="134" name="Google Shape;134;p25"/>
          <p:cNvSpPr/>
          <p:nvPr/>
        </p:nvSpPr>
        <p:spPr>
          <a:xfrm>
            <a:off x="1116674" y="2571750"/>
            <a:ext cx="654668" cy="353521"/>
          </a:xfrm>
          <a:custGeom>
            <a:rect b="b" l="l" r="r" t="t"/>
            <a:pathLst>
              <a:path extrusionOk="0" h="707042" w="1309336">
                <a:moveTo>
                  <a:pt x="0" y="0"/>
                </a:moveTo>
                <a:lnTo>
                  <a:pt x="1309336" y="0"/>
                </a:lnTo>
                <a:lnTo>
                  <a:pt x="1309336" y="707042"/>
                </a:lnTo>
                <a:lnTo>
                  <a:pt x="0" y="707042"/>
                </a:lnTo>
                <a:lnTo>
                  <a:pt x="0" y="0"/>
                </a:lnTo>
                <a:close/>
              </a:path>
            </a:pathLst>
          </a:custGeom>
          <a:blipFill rotWithShape="1">
            <a:blip r:embed="rId7">
              <a:alphaModFix/>
            </a:blip>
            <a:stretch>
              <a:fillRect b="0" l="0" r="0" t="0"/>
            </a:stretch>
          </a:blipFill>
          <a:ln>
            <a:noFill/>
          </a:ln>
        </p:spPr>
      </p:sp>
      <p:sp>
        <p:nvSpPr>
          <p:cNvPr id="135" name="Google Shape;135;p25"/>
          <p:cNvSpPr/>
          <p:nvPr/>
        </p:nvSpPr>
        <p:spPr>
          <a:xfrm>
            <a:off x="7942341" y="2002731"/>
            <a:ext cx="483498" cy="346305"/>
          </a:xfrm>
          <a:custGeom>
            <a:rect b="b" l="l" r="r" t="t"/>
            <a:pathLst>
              <a:path extrusionOk="0" h="692610" w="966995">
                <a:moveTo>
                  <a:pt x="0" y="0"/>
                </a:moveTo>
                <a:lnTo>
                  <a:pt x="966995" y="0"/>
                </a:lnTo>
                <a:lnTo>
                  <a:pt x="966995" y="692610"/>
                </a:lnTo>
                <a:lnTo>
                  <a:pt x="0" y="692610"/>
                </a:lnTo>
                <a:lnTo>
                  <a:pt x="0" y="0"/>
                </a:lnTo>
                <a:close/>
              </a:path>
            </a:pathLst>
          </a:custGeom>
          <a:blipFill rotWithShape="1">
            <a:blip r:embed="rId8">
              <a:alphaModFix/>
            </a:blip>
            <a:stretch>
              <a:fillRect b="0" l="0" r="0" t="0"/>
            </a:stretch>
          </a:blipFill>
          <a:ln>
            <a:noFill/>
          </a:ln>
        </p:spPr>
      </p:sp>
      <p:sp>
        <p:nvSpPr>
          <p:cNvPr id="136" name="Google Shape;136;p25"/>
          <p:cNvSpPr txBox="1"/>
          <p:nvPr/>
        </p:nvSpPr>
        <p:spPr>
          <a:xfrm>
            <a:off x="153673" y="97725"/>
            <a:ext cx="8836800" cy="1967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5700" u="none" cap="none" strike="noStrike">
                <a:solidFill>
                  <a:srgbClr val="324842"/>
                </a:solidFill>
                <a:latin typeface="Arial"/>
                <a:ea typeface="Arial"/>
                <a:cs typeface="Arial"/>
                <a:sym typeface="Arial"/>
              </a:rPr>
              <a:t>Maple Bytes: </a:t>
            </a:r>
            <a:endParaRPr sz="500"/>
          </a:p>
          <a:p>
            <a:pPr indent="0" lvl="0" marL="0" marR="0" rtl="0" algn="ctr">
              <a:lnSpc>
                <a:spcPct val="139995"/>
              </a:lnSpc>
              <a:spcBef>
                <a:spcPts val="0"/>
              </a:spcBef>
              <a:spcAft>
                <a:spcPts val="0"/>
              </a:spcAft>
              <a:buNone/>
            </a:pPr>
            <a:r>
              <a:rPr b="0" i="0" lang="en" sz="4800" u="none" cap="none" strike="noStrike">
                <a:solidFill>
                  <a:srgbClr val="324842"/>
                </a:solidFill>
                <a:latin typeface="Arial"/>
                <a:ea typeface="Arial"/>
                <a:cs typeface="Arial"/>
                <a:sym typeface="Arial"/>
              </a:rPr>
              <a:t>Tradition, Science &amp; Technology</a:t>
            </a:r>
            <a:endParaRPr sz="500"/>
          </a:p>
        </p:txBody>
      </p:sp>
      <p:sp>
        <p:nvSpPr>
          <p:cNvPr id="137" name="Google Shape;137;p25"/>
          <p:cNvSpPr txBox="1"/>
          <p:nvPr/>
        </p:nvSpPr>
        <p:spPr>
          <a:xfrm>
            <a:off x="1863225" y="3770775"/>
            <a:ext cx="5417700" cy="669300"/>
          </a:xfrm>
          <a:prstGeom prst="rect">
            <a:avLst/>
          </a:prstGeom>
          <a:solidFill>
            <a:schemeClr val="lt2"/>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dk1"/>
                </a:solidFill>
                <a:latin typeface="Calibri"/>
                <a:ea typeface="Calibri"/>
                <a:cs typeface="Calibri"/>
                <a:sym typeface="Calibri"/>
              </a:rPr>
              <a:t>Wabanaki and Maple Syrup Production Resources</a:t>
            </a:r>
            <a:endParaRPr sz="20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6"/>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10609" l="0" r="0" t="-41095"/>
            </a:stretch>
          </a:blipFill>
          <a:ln>
            <a:noFill/>
          </a:ln>
        </p:spPr>
      </p:sp>
      <p:grpSp>
        <p:nvGrpSpPr>
          <p:cNvPr id="143" name="Google Shape;143;p26"/>
          <p:cNvGrpSpPr/>
          <p:nvPr/>
        </p:nvGrpSpPr>
        <p:grpSpPr>
          <a:xfrm>
            <a:off x="-314850" y="772655"/>
            <a:ext cx="9636435" cy="4480194"/>
            <a:chOff x="0" y="0"/>
            <a:chExt cx="25697158" cy="11947184"/>
          </a:xfrm>
        </p:grpSpPr>
        <p:sp>
          <p:nvSpPr>
            <p:cNvPr id="144" name="Google Shape;144;p26"/>
            <p:cNvSpPr/>
            <p:nvPr/>
          </p:nvSpPr>
          <p:spPr>
            <a:xfrm>
              <a:off x="0" y="1947059"/>
              <a:ext cx="7516546" cy="10000125"/>
            </a:xfrm>
            <a:custGeom>
              <a:rect b="b" l="l" r="r" t="t"/>
              <a:pathLst>
                <a:path extrusionOk="0" h="10000125" w="7516546">
                  <a:moveTo>
                    <a:pt x="0" y="0"/>
                  </a:moveTo>
                  <a:lnTo>
                    <a:pt x="7516546" y="0"/>
                  </a:lnTo>
                  <a:lnTo>
                    <a:pt x="7516546" y="10000125"/>
                  </a:lnTo>
                  <a:lnTo>
                    <a:pt x="0" y="10000125"/>
                  </a:lnTo>
                  <a:lnTo>
                    <a:pt x="0" y="0"/>
                  </a:lnTo>
                  <a:close/>
                </a:path>
              </a:pathLst>
            </a:custGeom>
            <a:blipFill rotWithShape="1">
              <a:blip r:embed="rId4">
                <a:alphaModFix/>
              </a:blip>
              <a:stretch>
                <a:fillRect b="-41484" l="0" r="0" t="0"/>
              </a:stretch>
            </a:blipFill>
            <a:ln>
              <a:noFill/>
            </a:ln>
          </p:spPr>
        </p:sp>
        <p:sp>
          <p:nvSpPr>
            <p:cNvPr id="145" name="Google Shape;145;p26"/>
            <p:cNvSpPr/>
            <p:nvPr/>
          </p:nvSpPr>
          <p:spPr>
            <a:xfrm>
              <a:off x="19584596" y="0"/>
              <a:ext cx="6112562" cy="11947184"/>
            </a:xfrm>
            <a:custGeom>
              <a:rect b="b" l="l" r="r" t="t"/>
              <a:pathLst>
                <a:path extrusionOk="0" h="11947184" w="6112562">
                  <a:moveTo>
                    <a:pt x="0" y="0"/>
                  </a:moveTo>
                  <a:lnTo>
                    <a:pt x="6112562" y="0"/>
                  </a:lnTo>
                  <a:lnTo>
                    <a:pt x="6112562" y="11947184"/>
                  </a:lnTo>
                  <a:lnTo>
                    <a:pt x="0" y="11947184"/>
                  </a:lnTo>
                  <a:lnTo>
                    <a:pt x="0" y="0"/>
                  </a:lnTo>
                  <a:close/>
                </a:path>
              </a:pathLst>
            </a:custGeom>
            <a:blipFill rotWithShape="1">
              <a:blip r:embed="rId5">
                <a:alphaModFix/>
              </a:blip>
              <a:stretch>
                <a:fillRect b="-13905" l="0" r="0" t="0"/>
              </a:stretch>
            </a:blipFill>
            <a:ln>
              <a:noFill/>
            </a:ln>
          </p:spPr>
        </p:sp>
      </p:grpSp>
      <p:grpSp>
        <p:nvGrpSpPr>
          <p:cNvPr id="146" name="Google Shape;146;p26"/>
          <p:cNvGrpSpPr/>
          <p:nvPr/>
        </p:nvGrpSpPr>
        <p:grpSpPr>
          <a:xfrm>
            <a:off x="514350" y="918270"/>
            <a:ext cx="8115300" cy="3234630"/>
            <a:chOff x="0" y="-192881"/>
            <a:chExt cx="21640800" cy="8625681"/>
          </a:xfrm>
        </p:grpSpPr>
        <p:grpSp>
          <p:nvGrpSpPr>
            <p:cNvPr id="147" name="Google Shape;147;p26"/>
            <p:cNvGrpSpPr/>
            <p:nvPr/>
          </p:nvGrpSpPr>
          <p:grpSpPr>
            <a:xfrm>
              <a:off x="0" y="-192881"/>
              <a:ext cx="21640800" cy="8625681"/>
              <a:chOff x="0" y="-38100"/>
              <a:chExt cx="4274726" cy="1703838"/>
            </a:xfrm>
          </p:grpSpPr>
          <p:sp>
            <p:nvSpPr>
              <p:cNvPr id="148" name="Google Shape;148;p26"/>
              <p:cNvSpPr/>
              <p:nvPr/>
            </p:nvSpPr>
            <p:spPr>
              <a:xfrm>
                <a:off x="0" y="0"/>
                <a:ext cx="4274726" cy="1665738"/>
              </a:xfrm>
              <a:custGeom>
                <a:rect b="b" l="l" r="r" t="t"/>
                <a:pathLst>
                  <a:path extrusionOk="0" h="1665738" w="4274726">
                    <a:moveTo>
                      <a:pt x="0" y="0"/>
                    </a:moveTo>
                    <a:lnTo>
                      <a:pt x="4274726" y="0"/>
                    </a:lnTo>
                    <a:lnTo>
                      <a:pt x="4274726" y="1665738"/>
                    </a:lnTo>
                    <a:lnTo>
                      <a:pt x="0" y="1665738"/>
                    </a:lnTo>
                    <a:close/>
                  </a:path>
                </a:pathLst>
              </a:custGeom>
              <a:solidFill>
                <a:srgbClr val="FFFFFF">
                  <a:alpha val="68235"/>
                </a:srgbClr>
              </a:solidFill>
              <a:ln>
                <a:noFill/>
              </a:ln>
            </p:spPr>
          </p:sp>
          <p:sp>
            <p:nvSpPr>
              <p:cNvPr id="149" name="Google Shape;149;p26"/>
              <p:cNvSpPr txBox="1"/>
              <p:nvPr/>
            </p:nvSpPr>
            <p:spPr>
              <a:xfrm>
                <a:off x="0" y="-38100"/>
                <a:ext cx="4274726" cy="1703838"/>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50" name="Google Shape;150;p26"/>
            <p:cNvSpPr txBox="1"/>
            <p:nvPr/>
          </p:nvSpPr>
          <p:spPr>
            <a:xfrm>
              <a:off x="1399352" y="1667869"/>
              <a:ext cx="18842100" cy="5624100"/>
            </a:xfrm>
            <a:prstGeom prst="rect">
              <a:avLst/>
            </a:prstGeom>
            <a:noFill/>
            <a:ln>
              <a:noFill/>
            </a:ln>
          </p:spPr>
          <p:txBody>
            <a:bodyPr anchorCtr="0" anchor="t" bIns="0" lIns="0" spcFirstLastPara="1" rIns="0" wrap="square" tIns="0">
              <a:spAutoFit/>
            </a:bodyPr>
            <a:lstStyle/>
            <a:p>
              <a:pPr indent="0" lvl="0" marL="0" marR="0" rtl="0" algn="ctr">
                <a:lnSpc>
                  <a:spcPct val="121001"/>
                </a:lnSpc>
                <a:spcBef>
                  <a:spcPts val="0"/>
                </a:spcBef>
                <a:spcAft>
                  <a:spcPts val="0"/>
                </a:spcAft>
                <a:buNone/>
              </a:pPr>
              <a:r>
                <a:rPr b="0" i="0" lang="en" sz="6200" u="none" cap="none" strike="noStrike">
                  <a:solidFill>
                    <a:srgbClr val="324842"/>
                  </a:solidFill>
                  <a:latin typeface="Arial"/>
                  <a:ea typeface="Arial"/>
                  <a:cs typeface="Arial"/>
                  <a:sym typeface="Arial"/>
                </a:rPr>
                <a:t>Who are the Wabanaki </a:t>
              </a:r>
              <a:r>
                <a:rPr lang="en" sz="6200">
                  <a:solidFill>
                    <a:srgbClr val="324842"/>
                  </a:solidFill>
                </a:rPr>
                <a:t>Nations</a:t>
              </a:r>
              <a:r>
                <a:rPr b="0" i="0" lang="en" sz="6200" u="none" cap="none" strike="noStrike">
                  <a:solidFill>
                    <a:srgbClr val="324842"/>
                  </a:solidFill>
                  <a:latin typeface="Arial"/>
                  <a:ea typeface="Arial"/>
                  <a:cs typeface="Arial"/>
                  <a:sym typeface="Arial"/>
                </a:rPr>
                <a:t>?</a:t>
              </a:r>
              <a:endParaRPr sz="700"/>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7"/>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10609" l="0" r="0" t="-41095"/>
            </a:stretch>
          </a:blipFill>
          <a:ln>
            <a:noFill/>
          </a:ln>
        </p:spPr>
      </p:sp>
      <p:grpSp>
        <p:nvGrpSpPr>
          <p:cNvPr id="156" name="Google Shape;156;p27"/>
          <p:cNvGrpSpPr/>
          <p:nvPr/>
        </p:nvGrpSpPr>
        <p:grpSpPr>
          <a:xfrm>
            <a:off x="-219312" y="740367"/>
            <a:ext cx="9524932" cy="4500002"/>
            <a:chOff x="0" y="0"/>
            <a:chExt cx="25399818" cy="12000006"/>
          </a:xfrm>
        </p:grpSpPr>
        <p:sp>
          <p:nvSpPr>
            <p:cNvPr id="157" name="Google Shape;157;p27"/>
            <p:cNvSpPr/>
            <p:nvPr/>
          </p:nvSpPr>
          <p:spPr>
            <a:xfrm>
              <a:off x="18687606" y="3295692"/>
              <a:ext cx="6712212" cy="8704313"/>
            </a:xfrm>
            <a:custGeom>
              <a:rect b="b" l="l" r="r" t="t"/>
              <a:pathLst>
                <a:path extrusionOk="0" h="8704313" w="6712212">
                  <a:moveTo>
                    <a:pt x="0" y="0"/>
                  </a:moveTo>
                  <a:lnTo>
                    <a:pt x="6712212" y="0"/>
                  </a:lnTo>
                  <a:lnTo>
                    <a:pt x="6712212" y="8704314"/>
                  </a:lnTo>
                  <a:lnTo>
                    <a:pt x="0" y="8704314"/>
                  </a:lnTo>
                  <a:lnTo>
                    <a:pt x="0" y="0"/>
                  </a:lnTo>
                  <a:close/>
                </a:path>
              </a:pathLst>
            </a:custGeom>
            <a:blipFill rotWithShape="1">
              <a:blip r:embed="rId4">
                <a:alphaModFix/>
              </a:blip>
              <a:stretch>
                <a:fillRect b="-62546" l="0" r="-11982" t="0"/>
              </a:stretch>
            </a:blipFill>
            <a:ln>
              <a:noFill/>
            </a:ln>
          </p:spPr>
        </p:sp>
        <p:sp>
          <p:nvSpPr>
            <p:cNvPr id="158" name="Google Shape;158;p27"/>
            <p:cNvSpPr/>
            <p:nvPr/>
          </p:nvSpPr>
          <p:spPr>
            <a:xfrm>
              <a:off x="0" y="0"/>
              <a:ext cx="6112562" cy="12000006"/>
            </a:xfrm>
            <a:custGeom>
              <a:rect b="b" l="l" r="r" t="t"/>
              <a:pathLst>
                <a:path extrusionOk="0" h="12000006" w="6112562">
                  <a:moveTo>
                    <a:pt x="0" y="0"/>
                  </a:moveTo>
                  <a:lnTo>
                    <a:pt x="6112562" y="0"/>
                  </a:lnTo>
                  <a:lnTo>
                    <a:pt x="6112562" y="12000006"/>
                  </a:lnTo>
                  <a:lnTo>
                    <a:pt x="0" y="12000006"/>
                  </a:lnTo>
                  <a:lnTo>
                    <a:pt x="0" y="0"/>
                  </a:lnTo>
                  <a:close/>
                </a:path>
              </a:pathLst>
            </a:custGeom>
            <a:blipFill rotWithShape="1">
              <a:blip r:embed="rId5">
                <a:alphaModFix/>
              </a:blip>
              <a:stretch>
                <a:fillRect b="-13404" l="0" r="0" t="0"/>
              </a:stretch>
            </a:blipFill>
            <a:ln>
              <a:noFill/>
            </a:ln>
          </p:spPr>
        </p:sp>
      </p:grpSp>
      <p:grpSp>
        <p:nvGrpSpPr>
          <p:cNvPr id="159" name="Google Shape;159;p27"/>
          <p:cNvGrpSpPr/>
          <p:nvPr/>
        </p:nvGrpSpPr>
        <p:grpSpPr>
          <a:xfrm>
            <a:off x="514350" y="224477"/>
            <a:ext cx="8115300" cy="4846687"/>
            <a:chOff x="0" y="-190003"/>
            <a:chExt cx="21640800" cy="12924497"/>
          </a:xfrm>
        </p:grpSpPr>
        <p:grpSp>
          <p:nvGrpSpPr>
            <p:cNvPr id="160" name="Google Shape;160;p27"/>
            <p:cNvGrpSpPr/>
            <p:nvPr/>
          </p:nvGrpSpPr>
          <p:grpSpPr>
            <a:xfrm>
              <a:off x="0" y="-190003"/>
              <a:ext cx="21640800" cy="12924497"/>
              <a:chOff x="0" y="-38100"/>
              <a:chExt cx="4339478" cy="2591659"/>
            </a:xfrm>
          </p:grpSpPr>
          <p:sp>
            <p:nvSpPr>
              <p:cNvPr id="161" name="Google Shape;161;p27"/>
              <p:cNvSpPr/>
              <p:nvPr/>
            </p:nvSpPr>
            <p:spPr>
              <a:xfrm>
                <a:off x="0" y="0"/>
                <a:ext cx="4339478" cy="2553559"/>
              </a:xfrm>
              <a:custGeom>
                <a:rect b="b" l="l" r="r" t="t"/>
                <a:pathLst>
                  <a:path extrusionOk="0" h="2553559" w="4339478">
                    <a:moveTo>
                      <a:pt x="0" y="0"/>
                    </a:moveTo>
                    <a:lnTo>
                      <a:pt x="4339478" y="0"/>
                    </a:lnTo>
                    <a:lnTo>
                      <a:pt x="4339478" y="2553559"/>
                    </a:lnTo>
                    <a:lnTo>
                      <a:pt x="0" y="2553559"/>
                    </a:lnTo>
                    <a:close/>
                  </a:path>
                </a:pathLst>
              </a:custGeom>
              <a:solidFill>
                <a:srgbClr val="FFFFFF">
                  <a:alpha val="86666"/>
                </a:srgbClr>
              </a:solidFill>
              <a:ln>
                <a:noFill/>
              </a:ln>
            </p:spPr>
          </p:sp>
          <p:sp>
            <p:nvSpPr>
              <p:cNvPr id="162" name="Google Shape;162;p27"/>
              <p:cNvSpPr txBox="1"/>
              <p:nvPr/>
            </p:nvSpPr>
            <p:spPr>
              <a:xfrm>
                <a:off x="0" y="-38100"/>
                <a:ext cx="4339478" cy="2591659"/>
              </a:xfrm>
              <a:prstGeom prst="rect">
                <a:avLst/>
              </a:prstGeom>
              <a:noFill/>
              <a:ln>
                <a:noFill/>
              </a:ln>
            </p:spPr>
            <p:txBody>
              <a:bodyPr anchorCtr="0" anchor="ctr" bIns="25400" lIns="25400" spcFirstLastPara="1" rIns="25400" wrap="square" tIns="25400">
                <a:noAutofit/>
              </a:bodyPr>
              <a:lstStyle/>
              <a:p>
                <a:pPr indent="0" lvl="0" marL="0" marR="0" rtl="0" algn="ctr">
                  <a:lnSpc>
                    <a:spcPct val="147777"/>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63" name="Google Shape;163;p27"/>
            <p:cNvSpPr txBox="1"/>
            <p:nvPr/>
          </p:nvSpPr>
          <p:spPr>
            <a:xfrm>
              <a:off x="755919" y="3649734"/>
              <a:ext cx="20129100" cy="84885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2200" u="none" cap="none" strike="noStrike">
                  <a:solidFill>
                    <a:srgbClr val="324842"/>
                  </a:solidFill>
                  <a:latin typeface="Arial"/>
                  <a:ea typeface="Arial"/>
                  <a:cs typeface="Arial"/>
                  <a:sym typeface="Arial"/>
                </a:rPr>
                <a:t>The Wabanaki </a:t>
              </a:r>
              <a:r>
                <a:rPr lang="en" sz="2200">
                  <a:solidFill>
                    <a:srgbClr val="324842"/>
                  </a:solidFill>
                </a:rPr>
                <a:t>Confederacy is made up of</a:t>
              </a:r>
              <a:r>
                <a:rPr b="0" i="0" lang="en" sz="2200" u="none" cap="none" strike="noStrike">
                  <a:solidFill>
                    <a:srgbClr val="324842"/>
                  </a:solidFill>
                  <a:latin typeface="Arial"/>
                  <a:ea typeface="Arial"/>
                  <a:cs typeface="Arial"/>
                  <a:sym typeface="Arial"/>
                </a:rPr>
                <a:t> Indigenous </a:t>
              </a:r>
              <a:r>
                <a:rPr lang="en" sz="2200">
                  <a:solidFill>
                    <a:srgbClr val="324842"/>
                  </a:solidFill>
                </a:rPr>
                <a:t>N</a:t>
              </a:r>
              <a:r>
                <a:rPr b="0" i="0" lang="en" sz="2200" u="none" cap="none" strike="noStrike">
                  <a:solidFill>
                    <a:srgbClr val="324842"/>
                  </a:solidFill>
                  <a:latin typeface="Arial"/>
                  <a:ea typeface="Arial"/>
                  <a:cs typeface="Arial"/>
                  <a:sym typeface="Arial"/>
                </a:rPr>
                <a:t>ations from the northeastern part of North America, primarily located in what is now Maine, New Hampshire, and parts of Canada, including the Maritimes. The term "Wabanaki" means "People of the Dawnland," referring to the sunrise, as their lands are located in the easternmost part of North America.</a:t>
              </a:r>
              <a:endParaRPr sz="400"/>
            </a:p>
          </p:txBody>
        </p:sp>
      </p:grpSp>
      <p:sp>
        <p:nvSpPr>
          <p:cNvPr id="164" name="Google Shape;164;p27"/>
          <p:cNvSpPr txBox="1"/>
          <p:nvPr/>
        </p:nvSpPr>
        <p:spPr>
          <a:xfrm>
            <a:off x="933703" y="779483"/>
            <a:ext cx="7276500" cy="694500"/>
          </a:xfrm>
          <a:prstGeom prst="rect">
            <a:avLst/>
          </a:prstGeom>
          <a:noFill/>
          <a:ln>
            <a:noFill/>
          </a:ln>
        </p:spPr>
        <p:txBody>
          <a:bodyPr anchorCtr="0" anchor="t" bIns="0" lIns="0" spcFirstLastPara="1" rIns="0" wrap="square" tIns="0">
            <a:spAutoFit/>
          </a:bodyPr>
          <a:lstStyle/>
          <a:p>
            <a:pPr indent="0" lvl="0" marL="0" marR="0" rtl="0" algn="ctr">
              <a:lnSpc>
                <a:spcPct val="95995"/>
              </a:lnSpc>
              <a:spcBef>
                <a:spcPts val="0"/>
              </a:spcBef>
              <a:spcAft>
                <a:spcPts val="0"/>
              </a:spcAft>
              <a:buNone/>
            </a:pPr>
            <a:r>
              <a:rPr b="0" i="0" lang="en" sz="4700" u="none" cap="none" strike="noStrike">
                <a:solidFill>
                  <a:srgbClr val="324842"/>
                </a:solidFill>
                <a:latin typeface="Arial"/>
                <a:ea typeface="Arial"/>
                <a:cs typeface="Arial"/>
                <a:sym typeface="Arial"/>
              </a:rPr>
              <a:t>The </a:t>
            </a:r>
            <a:r>
              <a:rPr lang="en" sz="4700">
                <a:solidFill>
                  <a:srgbClr val="324842"/>
                </a:solidFill>
              </a:rPr>
              <a:t>W</a:t>
            </a:r>
            <a:r>
              <a:rPr b="0" i="0" lang="en" sz="4700" u="none" cap="none" strike="noStrike">
                <a:solidFill>
                  <a:srgbClr val="324842"/>
                </a:solidFill>
                <a:latin typeface="Arial"/>
                <a:ea typeface="Arial"/>
                <a:cs typeface="Arial"/>
                <a:sym typeface="Arial"/>
              </a:rPr>
              <a:t>abanaki </a:t>
            </a:r>
            <a:endParaRPr sz="7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8"/>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10609" l="0" r="0" t="-41095"/>
            </a:stretch>
          </a:blipFill>
          <a:ln>
            <a:noFill/>
          </a:ln>
        </p:spPr>
      </p:sp>
      <p:grpSp>
        <p:nvGrpSpPr>
          <p:cNvPr id="170" name="Google Shape;170;p28"/>
          <p:cNvGrpSpPr/>
          <p:nvPr/>
        </p:nvGrpSpPr>
        <p:grpSpPr>
          <a:xfrm>
            <a:off x="257957" y="872574"/>
            <a:ext cx="4314043" cy="4114800"/>
            <a:chOff x="0" y="0"/>
            <a:chExt cx="6324600" cy="6032500"/>
          </a:xfrm>
        </p:grpSpPr>
        <p:sp>
          <p:nvSpPr>
            <p:cNvPr id="171" name="Google Shape;171;p28"/>
            <p:cNvSpPr/>
            <p:nvPr/>
          </p:nvSpPr>
          <p:spPr>
            <a:xfrm>
              <a:off x="127000" y="127000"/>
              <a:ext cx="6070600" cy="5778500"/>
            </a:xfrm>
            <a:custGeom>
              <a:rect b="b" l="l" r="r" t="t"/>
              <a:pathLst>
                <a:path extrusionOk="0" h="5778500" w="6070600">
                  <a:moveTo>
                    <a:pt x="0" y="0"/>
                  </a:moveTo>
                  <a:lnTo>
                    <a:pt x="6070600" y="0"/>
                  </a:lnTo>
                  <a:lnTo>
                    <a:pt x="6070600" y="5778500"/>
                  </a:lnTo>
                  <a:lnTo>
                    <a:pt x="0" y="5778500"/>
                  </a:lnTo>
                  <a:close/>
                </a:path>
              </a:pathLst>
            </a:custGeom>
            <a:blipFill rotWithShape="1">
              <a:blip r:embed="rId4">
                <a:alphaModFix/>
              </a:blip>
              <a:stretch>
                <a:fillRect b="0" l="-4942" r="-4941" t="0"/>
              </a:stretch>
            </a:blipFill>
            <a:ln>
              <a:noFill/>
            </a:ln>
          </p:spPr>
        </p:sp>
        <p:sp>
          <p:nvSpPr>
            <p:cNvPr id="172" name="Google Shape;172;p28"/>
            <p:cNvSpPr/>
            <p:nvPr/>
          </p:nvSpPr>
          <p:spPr>
            <a:xfrm>
              <a:off x="0" y="0"/>
              <a:ext cx="6324600" cy="6032500"/>
            </a:xfrm>
            <a:custGeom>
              <a:rect b="b" l="l" r="r" t="t"/>
              <a:pathLst>
                <a:path extrusionOk="0" h="6032500" w="6324600">
                  <a:moveTo>
                    <a:pt x="6324600" y="6032500"/>
                  </a:moveTo>
                  <a:lnTo>
                    <a:pt x="0" y="6032500"/>
                  </a:lnTo>
                  <a:lnTo>
                    <a:pt x="0" y="0"/>
                  </a:lnTo>
                  <a:lnTo>
                    <a:pt x="6324600" y="0"/>
                  </a:lnTo>
                  <a:lnTo>
                    <a:pt x="6324600" y="6032500"/>
                  </a:lnTo>
                  <a:close/>
                  <a:moveTo>
                    <a:pt x="127000" y="5905500"/>
                  </a:moveTo>
                  <a:lnTo>
                    <a:pt x="6197600" y="5905500"/>
                  </a:lnTo>
                  <a:lnTo>
                    <a:pt x="6197600" y="127000"/>
                  </a:lnTo>
                  <a:lnTo>
                    <a:pt x="127000" y="127000"/>
                  </a:lnTo>
                  <a:lnTo>
                    <a:pt x="127000" y="5905500"/>
                  </a:lnTo>
                  <a:close/>
                </a:path>
              </a:pathLst>
            </a:custGeom>
            <a:solidFill>
              <a:srgbClr val="FFFFFF"/>
            </a:solidFill>
            <a:ln>
              <a:noFill/>
            </a:ln>
          </p:spPr>
        </p:sp>
      </p:grpSp>
      <p:grpSp>
        <p:nvGrpSpPr>
          <p:cNvPr id="173" name="Google Shape;173;p28"/>
          <p:cNvGrpSpPr/>
          <p:nvPr/>
        </p:nvGrpSpPr>
        <p:grpSpPr>
          <a:xfrm>
            <a:off x="4773498" y="800244"/>
            <a:ext cx="4097395" cy="4187130"/>
            <a:chOff x="0" y="-38100"/>
            <a:chExt cx="2158299" cy="2205567"/>
          </a:xfrm>
        </p:grpSpPr>
        <p:sp>
          <p:nvSpPr>
            <p:cNvPr id="174" name="Google Shape;174;p28"/>
            <p:cNvSpPr/>
            <p:nvPr/>
          </p:nvSpPr>
          <p:spPr>
            <a:xfrm>
              <a:off x="0" y="0"/>
              <a:ext cx="2158299" cy="2167467"/>
            </a:xfrm>
            <a:custGeom>
              <a:rect b="b" l="l" r="r" t="t"/>
              <a:pathLst>
                <a:path extrusionOk="0" h="2167467" w="2158299">
                  <a:moveTo>
                    <a:pt x="0" y="0"/>
                  </a:moveTo>
                  <a:lnTo>
                    <a:pt x="2158299" y="0"/>
                  </a:lnTo>
                  <a:lnTo>
                    <a:pt x="2158299" y="2167467"/>
                  </a:lnTo>
                  <a:lnTo>
                    <a:pt x="0" y="2167467"/>
                  </a:lnTo>
                  <a:close/>
                </a:path>
              </a:pathLst>
            </a:custGeom>
            <a:solidFill>
              <a:srgbClr val="FFFFFF">
                <a:alpha val="86666"/>
              </a:srgbClr>
            </a:solidFill>
            <a:ln>
              <a:noFill/>
            </a:ln>
          </p:spPr>
        </p:sp>
        <p:sp>
          <p:nvSpPr>
            <p:cNvPr id="175" name="Google Shape;175;p28"/>
            <p:cNvSpPr txBox="1"/>
            <p:nvPr/>
          </p:nvSpPr>
          <p:spPr>
            <a:xfrm>
              <a:off x="0" y="-38100"/>
              <a:ext cx="2158299" cy="2205567"/>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76" name="Google Shape;176;p28"/>
          <p:cNvSpPr txBox="1"/>
          <p:nvPr/>
        </p:nvSpPr>
        <p:spPr>
          <a:xfrm>
            <a:off x="4773498" y="1058123"/>
            <a:ext cx="4097400" cy="3429300"/>
          </a:xfrm>
          <a:prstGeom prst="rect">
            <a:avLst/>
          </a:prstGeom>
          <a:noFill/>
          <a:ln>
            <a:noFill/>
          </a:ln>
        </p:spPr>
        <p:txBody>
          <a:bodyPr anchorCtr="0" anchor="t" bIns="0" lIns="0" spcFirstLastPara="1" rIns="0" wrap="square" tIns="0">
            <a:spAutoFit/>
          </a:bodyPr>
          <a:lstStyle/>
          <a:p>
            <a:pPr indent="-228600" lvl="1" marL="469900" marR="0" rtl="0" algn="l">
              <a:lnSpc>
                <a:spcPct val="250034"/>
              </a:lnSpc>
              <a:spcBef>
                <a:spcPts val="0"/>
              </a:spcBef>
              <a:spcAft>
                <a:spcPts val="0"/>
              </a:spcAft>
              <a:buClr>
                <a:srgbClr val="324842"/>
              </a:buClr>
              <a:buSzPts val="2200"/>
              <a:buFont typeface="Arial"/>
              <a:buChar char="•"/>
            </a:pPr>
            <a:r>
              <a:rPr b="0" i="0" lang="en" sz="2200" u="none" cap="none" strike="noStrike">
                <a:solidFill>
                  <a:srgbClr val="324842"/>
                </a:solidFill>
                <a:latin typeface="Arial"/>
                <a:ea typeface="Arial"/>
                <a:cs typeface="Arial"/>
                <a:sym typeface="Arial"/>
              </a:rPr>
              <a:t>Penobscot</a:t>
            </a:r>
            <a:endParaRPr sz="700"/>
          </a:p>
          <a:p>
            <a:pPr indent="-228600" lvl="1" marL="469900" marR="0" rtl="0" algn="l">
              <a:lnSpc>
                <a:spcPct val="250034"/>
              </a:lnSpc>
              <a:spcBef>
                <a:spcPts val="0"/>
              </a:spcBef>
              <a:spcAft>
                <a:spcPts val="0"/>
              </a:spcAft>
              <a:buClr>
                <a:srgbClr val="324842"/>
              </a:buClr>
              <a:buSzPts val="2200"/>
              <a:buFont typeface="Arial"/>
              <a:buChar char="•"/>
            </a:pPr>
            <a:r>
              <a:rPr b="0" i="0" lang="en" sz="2200" u="none" cap="none" strike="noStrike">
                <a:solidFill>
                  <a:srgbClr val="324842"/>
                </a:solidFill>
                <a:latin typeface="Arial"/>
                <a:ea typeface="Arial"/>
                <a:cs typeface="Arial"/>
                <a:sym typeface="Arial"/>
              </a:rPr>
              <a:t>Passamaquoddy </a:t>
            </a:r>
            <a:endParaRPr sz="700"/>
          </a:p>
          <a:p>
            <a:pPr indent="-228600" lvl="1" marL="469900" marR="0" rtl="0" algn="l">
              <a:lnSpc>
                <a:spcPct val="250034"/>
              </a:lnSpc>
              <a:spcBef>
                <a:spcPts val="0"/>
              </a:spcBef>
              <a:spcAft>
                <a:spcPts val="0"/>
              </a:spcAft>
              <a:buClr>
                <a:srgbClr val="324842"/>
              </a:buClr>
              <a:buSzPts val="2200"/>
              <a:buFont typeface="Arial"/>
              <a:buChar char="•"/>
            </a:pPr>
            <a:r>
              <a:rPr b="0" i="0" lang="en" sz="2200" u="none" cap="none" strike="noStrike">
                <a:solidFill>
                  <a:srgbClr val="324842"/>
                </a:solidFill>
                <a:latin typeface="Arial"/>
                <a:ea typeface="Arial"/>
                <a:cs typeface="Arial"/>
                <a:sym typeface="Arial"/>
              </a:rPr>
              <a:t>Micmac</a:t>
            </a:r>
            <a:endParaRPr sz="700"/>
          </a:p>
          <a:p>
            <a:pPr indent="-228600" lvl="1" marL="469900" marR="0" rtl="0" algn="l">
              <a:lnSpc>
                <a:spcPct val="250034"/>
              </a:lnSpc>
              <a:spcBef>
                <a:spcPts val="0"/>
              </a:spcBef>
              <a:spcAft>
                <a:spcPts val="0"/>
              </a:spcAft>
              <a:buClr>
                <a:srgbClr val="324842"/>
              </a:buClr>
              <a:buSzPts val="2200"/>
              <a:buFont typeface="Arial"/>
              <a:buChar char="•"/>
            </a:pPr>
            <a:r>
              <a:rPr b="0" i="0" lang="en" sz="2200" u="none" cap="none" strike="noStrike">
                <a:solidFill>
                  <a:srgbClr val="324842"/>
                </a:solidFill>
                <a:latin typeface="Arial"/>
                <a:ea typeface="Arial"/>
                <a:cs typeface="Arial"/>
                <a:sym typeface="Arial"/>
              </a:rPr>
              <a:t>Maliseet</a:t>
            </a:r>
            <a:endParaRPr sz="700"/>
          </a:p>
          <a:p>
            <a:pPr indent="-228600" lvl="1" marL="469900" marR="0" rtl="0" algn="l">
              <a:lnSpc>
                <a:spcPct val="250034"/>
              </a:lnSpc>
              <a:spcBef>
                <a:spcPts val="0"/>
              </a:spcBef>
              <a:spcAft>
                <a:spcPts val="0"/>
              </a:spcAft>
              <a:buClr>
                <a:srgbClr val="324842"/>
              </a:buClr>
              <a:buSzPts val="2200"/>
              <a:buFont typeface="Arial"/>
              <a:buChar char="•"/>
            </a:pPr>
            <a:r>
              <a:rPr b="0" i="0" lang="en" sz="2200" u="none" cap="none" strike="noStrike">
                <a:solidFill>
                  <a:srgbClr val="324842"/>
                </a:solidFill>
                <a:latin typeface="Arial"/>
                <a:ea typeface="Arial"/>
                <a:cs typeface="Arial"/>
                <a:sym typeface="Arial"/>
              </a:rPr>
              <a:t>Abenaki</a:t>
            </a:r>
            <a:endParaRPr sz="700"/>
          </a:p>
        </p:txBody>
      </p:sp>
      <p:sp>
        <p:nvSpPr>
          <p:cNvPr id="177" name="Google Shape;177;p28"/>
          <p:cNvSpPr txBox="1"/>
          <p:nvPr/>
        </p:nvSpPr>
        <p:spPr>
          <a:xfrm>
            <a:off x="257957" y="166262"/>
            <a:ext cx="8652407" cy="859287"/>
          </a:xfrm>
          <a:prstGeom prst="rect">
            <a:avLst/>
          </a:prstGeom>
          <a:noFill/>
          <a:ln>
            <a:noFill/>
          </a:ln>
        </p:spPr>
        <p:txBody>
          <a:bodyPr anchorCtr="0" anchor="t" bIns="0" lIns="0" spcFirstLastPara="1" rIns="0" wrap="square" tIns="0">
            <a:spAutoFit/>
          </a:bodyPr>
          <a:lstStyle/>
          <a:p>
            <a:pPr indent="0" lvl="0" marL="0" marR="0" rtl="0" algn="ctr">
              <a:lnSpc>
                <a:spcPct val="110995"/>
              </a:lnSpc>
              <a:spcBef>
                <a:spcPts val="0"/>
              </a:spcBef>
              <a:spcAft>
                <a:spcPts val="0"/>
              </a:spcAft>
              <a:buNone/>
            </a:pPr>
            <a:r>
              <a:rPr b="0" i="0" lang="en" sz="6000" u="none" cap="none" strike="noStrike">
                <a:solidFill>
                  <a:srgbClr val="324842"/>
                </a:solidFill>
                <a:latin typeface="Arial"/>
                <a:ea typeface="Arial"/>
                <a:cs typeface="Arial"/>
                <a:sym typeface="Arial"/>
              </a:rPr>
              <a:t>Wabanaki 5 nations</a:t>
            </a:r>
            <a:endParaRPr sz="7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9"/>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10609" l="0" r="0" t="-41095"/>
            </a:stretch>
          </a:blipFill>
          <a:ln>
            <a:noFill/>
          </a:ln>
        </p:spPr>
      </p:sp>
      <p:grpSp>
        <p:nvGrpSpPr>
          <p:cNvPr id="183" name="Google Shape;183;p29"/>
          <p:cNvGrpSpPr/>
          <p:nvPr/>
        </p:nvGrpSpPr>
        <p:grpSpPr>
          <a:xfrm>
            <a:off x="257957" y="872574"/>
            <a:ext cx="4314043" cy="4114800"/>
            <a:chOff x="0" y="0"/>
            <a:chExt cx="6324600" cy="6032500"/>
          </a:xfrm>
        </p:grpSpPr>
        <p:sp>
          <p:nvSpPr>
            <p:cNvPr id="184" name="Google Shape;184;p29"/>
            <p:cNvSpPr/>
            <p:nvPr/>
          </p:nvSpPr>
          <p:spPr>
            <a:xfrm>
              <a:off x="127000" y="127000"/>
              <a:ext cx="6070600" cy="5778500"/>
            </a:xfrm>
            <a:custGeom>
              <a:rect b="b" l="l" r="r" t="t"/>
              <a:pathLst>
                <a:path extrusionOk="0" h="5778500" w="6070600">
                  <a:moveTo>
                    <a:pt x="0" y="0"/>
                  </a:moveTo>
                  <a:lnTo>
                    <a:pt x="6070600" y="0"/>
                  </a:lnTo>
                  <a:lnTo>
                    <a:pt x="6070600" y="5778500"/>
                  </a:lnTo>
                  <a:lnTo>
                    <a:pt x="0" y="5778500"/>
                  </a:lnTo>
                  <a:close/>
                </a:path>
              </a:pathLst>
            </a:custGeom>
            <a:blipFill rotWithShape="1">
              <a:blip r:embed="rId4">
                <a:alphaModFix/>
              </a:blip>
              <a:stretch>
                <a:fillRect b="0" l="-4942" r="-4941" t="0"/>
              </a:stretch>
            </a:blipFill>
            <a:ln>
              <a:noFill/>
            </a:ln>
          </p:spPr>
        </p:sp>
        <p:sp>
          <p:nvSpPr>
            <p:cNvPr id="185" name="Google Shape;185;p29"/>
            <p:cNvSpPr/>
            <p:nvPr/>
          </p:nvSpPr>
          <p:spPr>
            <a:xfrm>
              <a:off x="0" y="0"/>
              <a:ext cx="6324600" cy="6032500"/>
            </a:xfrm>
            <a:custGeom>
              <a:rect b="b" l="l" r="r" t="t"/>
              <a:pathLst>
                <a:path extrusionOk="0" h="6032500" w="6324600">
                  <a:moveTo>
                    <a:pt x="6324600" y="6032500"/>
                  </a:moveTo>
                  <a:lnTo>
                    <a:pt x="0" y="6032500"/>
                  </a:lnTo>
                  <a:lnTo>
                    <a:pt x="0" y="0"/>
                  </a:lnTo>
                  <a:lnTo>
                    <a:pt x="6324600" y="0"/>
                  </a:lnTo>
                  <a:lnTo>
                    <a:pt x="6324600" y="6032500"/>
                  </a:lnTo>
                  <a:close/>
                  <a:moveTo>
                    <a:pt x="127000" y="5905500"/>
                  </a:moveTo>
                  <a:lnTo>
                    <a:pt x="6197600" y="5905500"/>
                  </a:lnTo>
                  <a:lnTo>
                    <a:pt x="6197600" y="127000"/>
                  </a:lnTo>
                  <a:lnTo>
                    <a:pt x="127000" y="127000"/>
                  </a:lnTo>
                  <a:lnTo>
                    <a:pt x="127000" y="5905500"/>
                  </a:lnTo>
                  <a:close/>
                </a:path>
              </a:pathLst>
            </a:custGeom>
            <a:solidFill>
              <a:srgbClr val="FFFFFF"/>
            </a:solidFill>
            <a:ln>
              <a:noFill/>
            </a:ln>
          </p:spPr>
        </p:sp>
      </p:grpSp>
      <p:grpSp>
        <p:nvGrpSpPr>
          <p:cNvPr id="186" name="Google Shape;186;p29"/>
          <p:cNvGrpSpPr/>
          <p:nvPr/>
        </p:nvGrpSpPr>
        <p:grpSpPr>
          <a:xfrm>
            <a:off x="4773498" y="800244"/>
            <a:ext cx="4097395" cy="4187130"/>
            <a:chOff x="0" y="-38100"/>
            <a:chExt cx="2158299" cy="2205567"/>
          </a:xfrm>
        </p:grpSpPr>
        <p:sp>
          <p:nvSpPr>
            <p:cNvPr id="187" name="Google Shape;187;p29"/>
            <p:cNvSpPr/>
            <p:nvPr/>
          </p:nvSpPr>
          <p:spPr>
            <a:xfrm>
              <a:off x="0" y="0"/>
              <a:ext cx="2158299" cy="2167467"/>
            </a:xfrm>
            <a:custGeom>
              <a:rect b="b" l="l" r="r" t="t"/>
              <a:pathLst>
                <a:path extrusionOk="0" h="2167467" w="2158299">
                  <a:moveTo>
                    <a:pt x="0" y="0"/>
                  </a:moveTo>
                  <a:lnTo>
                    <a:pt x="2158299" y="0"/>
                  </a:lnTo>
                  <a:lnTo>
                    <a:pt x="2158299" y="2167467"/>
                  </a:lnTo>
                  <a:lnTo>
                    <a:pt x="0" y="2167467"/>
                  </a:lnTo>
                  <a:close/>
                </a:path>
              </a:pathLst>
            </a:custGeom>
            <a:solidFill>
              <a:srgbClr val="FFFFFF">
                <a:alpha val="86666"/>
              </a:srgbClr>
            </a:solidFill>
            <a:ln>
              <a:noFill/>
            </a:ln>
          </p:spPr>
        </p:sp>
        <p:sp>
          <p:nvSpPr>
            <p:cNvPr id="188" name="Google Shape;188;p29"/>
            <p:cNvSpPr txBox="1"/>
            <p:nvPr/>
          </p:nvSpPr>
          <p:spPr>
            <a:xfrm>
              <a:off x="0" y="-38100"/>
              <a:ext cx="2158299" cy="2205567"/>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89" name="Google Shape;189;p29"/>
          <p:cNvSpPr txBox="1"/>
          <p:nvPr/>
        </p:nvSpPr>
        <p:spPr>
          <a:xfrm>
            <a:off x="4773498" y="711224"/>
            <a:ext cx="4097395" cy="3735768"/>
          </a:xfrm>
          <a:prstGeom prst="rect">
            <a:avLst/>
          </a:prstGeom>
          <a:noFill/>
          <a:ln>
            <a:noFill/>
          </a:ln>
        </p:spPr>
        <p:txBody>
          <a:bodyPr anchorCtr="0" anchor="t" bIns="0" lIns="0" spcFirstLastPara="1" rIns="0" wrap="square" tIns="0">
            <a:spAutoFit/>
          </a:bodyPr>
          <a:lstStyle/>
          <a:p>
            <a:pPr indent="-228600" lvl="1" marL="469900" marR="0" rtl="0" algn="l">
              <a:lnSpc>
                <a:spcPct val="250034"/>
              </a:lnSpc>
              <a:spcBef>
                <a:spcPts val="0"/>
              </a:spcBef>
              <a:spcAft>
                <a:spcPts val="0"/>
              </a:spcAft>
              <a:buClr>
                <a:srgbClr val="324842"/>
              </a:buClr>
              <a:buSzPts val="2200"/>
              <a:buFont typeface="Arial"/>
              <a:buChar char="•"/>
            </a:pPr>
            <a:r>
              <a:rPr b="0" i="0" lang="en" sz="2200" u="none" cap="none" strike="noStrike">
                <a:solidFill>
                  <a:srgbClr val="324842"/>
                </a:solidFill>
                <a:latin typeface="Arial"/>
                <a:ea typeface="Arial"/>
                <a:cs typeface="Arial"/>
                <a:sym typeface="Arial"/>
              </a:rPr>
              <a:t>Penobscot</a:t>
            </a:r>
            <a:endParaRPr sz="700"/>
          </a:p>
          <a:p>
            <a:pPr indent="0" lvl="0" marL="0" marR="0" rtl="0" algn="ctr">
              <a:lnSpc>
                <a:spcPct val="250000"/>
              </a:lnSpc>
              <a:spcBef>
                <a:spcPts val="0"/>
              </a:spcBef>
              <a:spcAft>
                <a:spcPts val="0"/>
              </a:spcAft>
              <a:buNone/>
            </a:pPr>
            <a:r>
              <a:rPr b="0" i="0" lang="en" sz="1900" u="none" cap="none" strike="noStrike">
                <a:solidFill>
                  <a:srgbClr val="324842"/>
                </a:solidFill>
                <a:latin typeface="Arial"/>
                <a:ea typeface="Arial"/>
                <a:cs typeface="Arial"/>
                <a:sym typeface="Arial"/>
              </a:rPr>
              <a:t>Primarily located in central Maine, the Penobscot people are known for their expertise in river navigation and their historical ties to the Penobscot River.</a:t>
            </a:r>
            <a:endParaRPr sz="700"/>
          </a:p>
          <a:p>
            <a:pPr indent="0" lvl="0" marL="0" marR="0" rtl="0" algn="ctr">
              <a:lnSpc>
                <a:spcPct val="250000"/>
              </a:lnSpc>
              <a:spcBef>
                <a:spcPts val="0"/>
              </a:spcBef>
              <a:spcAft>
                <a:spcPts val="0"/>
              </a:spcAft>
              <a:buNone/>
            </a:pPr>
            <a:r>
              <a:t/>
            </a:r>
            <a:endParaRPr b="0" i="0" sz="1900" u="none" cap="none" strike="noStrike">
              <a:solidFill>
                <a:srgbClr val="324842"/>
              </a:solidFill>
              <a:latin typeface="Arial"/>
              <a:ea typeface="Arial"/>
              <a:cs typeface="Arial"/>
              <a:sym typeface="Arial"/>
            </a:endParaRPr>
          </a:p>
        </p:txBody>
      </p:sp>
      <p:sp>
        <p:nvSpPr>
          <p:cNvPr id="190" name="Google Shape;190;p29"/>
          <p:cNvSpPr txBox="1"/>
          <p:nvPr/>
        </p:nvSpPr>
        <p:spPr>
          <a:xfrm>
            <a:off x="257957" y="166262"/>
            <a:ext cx="8652407" cy="859287"/>
          </a:xfrm>
          <a:prstGeom prst="rect">
            <a:avLst/>
          </a:prstGeom>
          <a:noFill/>
          <a:ln>
            <a:noFill/>
          </a:ln>
        </p:spPr>
        <p:txBody>
          <a:bodyPr anchorCtr="0" anchor="t" bIns="0" lIns="0" spcFirstLastPara="1" rIns="0" wrap="square" tIns="0">
            <a:spAutoFit/>
          </a:bodyPr>
          <a:lstStyle/>
          <a:p>
            <a:pPr indent="0" lvl="0" marL="0" marR="0" rtl="0" algn="ctr">
              <a:lnSpc>
                <a:spcPct val="110995"/>
              </a:lnSpc>
              <a:spcBef>
                <a:spcPts val="0"/>
              </a:spcBef>
              <a:spcAft>
                <a:spcPts val="0"/>
              </a:spcAft>
              <a:buNone/>
            </a:pPr>
            <a:r>
              <a:rPr b="0" i="0" lang="en" sz="6000" u="none" cap="none" strike="noStrike">
                <a:solidFill>
                  <a:srgbClr val="324842"/>
                </a:solidFill>
                <a:latin typeface="Arial"/>
                <a:ea typeface="Arial"/>
                <a:cs typeface="Arial"/>
                <a:sym typeface="Arial"/>
              </a:rPr>
              <a:t>Wabanaki 5 nations</a:t>
            </a:r>
            <a:endParaRPr sz="700"/>
          </a:p>
        </p:txBody>
      </p:sp>
      <p:cxnSp>
        <p:nvCxnSpPr>
          <p:cNvPr id="191" name="Google Shape;191;p29"/>
          <p:cNvCxnSpPr/>
          <p:nvPr/>
        </p:nvCxnSpPr>
        <p:spPr>
          <a:xfrm rot="10800000">
            <a:off x="2055686" y="2736271"/>
            <a:ext cx="2717813" cy="0"/>
          </a:xfrm>
          <a:prstGeom prst="straightConnector1">
            <a:avLst/>
          </a:prstGeom>
          <a:noFill/>
          <a:ln cap="flat" cmpd="sng" w="190500">
            <a:solidFill>
              <a:srgbClr val="30645A"/>
            </a:solidFill>
            <a:prstDash val="solid"/>
            <a:round/>
            <a:headEnd len="sm" w="sm" type="none"/>
            <a:tailEnd len="med" w="med" type="stealth"/>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0"/>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10609" l="0" r="0" t="-41095"/>
            </a:stretch>
          </a:blipFill>
          <a:ln>
            <a:noFill/>
          </a:ln>
        </p:spPr>
      </p:sp>
      <p:grpSp>
        <p:nvGrpSpPr>
          <p:cNvPr id="197" name="Google Shape;197;p30"/>
          <p:cNvGrpSpPr/>
          <p:nvPr/>
        </p:nvGrpSpPr>
        <p:grpSpPr>
          <a:xfrm>
            <a:off x="257957" y="872574"/>
            <a:ext cx="4314043" cy="4114800"/>
            <a:chOff x="0" y="0"/>
            <a:chExt cx="6324600" cy="6032500"/>
          </a:xfrm>
        </p:grpSpPr>
        <p:sp>
          <p:nvSpPr>
            <p:cNvPr id="198" name="Google Shape;198;p30"/>
            <p:cNvSpPr/>
            <p:nvPr/>
          </p:nvSpPr>
          <p:spPr>
            <a:xfrm>
              <a:off x="127000" y="127000"/>
              <a:ext cx="6070600" cy="5778500"/>
            </a:xfrm>
            <a:custGeom>
              <a:rect b="b" l="l" r="r" t="t"/>
              <a:pathLst>
                <a:path extrusionOk="0" h="5778500" w="6070600">
                  <a:moveTo>
                    <a:pt x="0" y="0"/>
                  </a:moveTo>
                  <a:lnTo>
                    <a:pt x="6070600" y="0"/>
                  </a:lnTo>
                  <a:lnTo>
                    <a:pt x="6070600" y="5778500"/>
                  </a:lnTo>
                  <a:lnTo>
                    <a:pt x="0" y="5778500"/>
                  </a:lnTo>
                  <a:close/>
                </a:path>
              </a:pathLst>
            </a:custGeom>
            <a:blipFill rotWithShape="1">
              <a:blip r:embed="rId4">
                <a:alphaModFix/>
              </a:blip>
              <a:stretch>
                <a:fillRect b="0" l="-4942" r="-4941" t="0"/>
              </a:stretch>
            </a:blipFill>
            <a:ln>
              <a:noFill/>
            </a:ln>
          </p:spPr>
        </p:sp>
        <p:sp>
          <p:nvSpPr>
            <p:cNvPr id="199" name="Google Shape;199;p30"/>
            <p:cNvSpPr/>
            <p:nvPr/>
          </p:nvSpPr>
          <p:spPr>
            <a:xfrm>
              <a:off x="0" y="0"/>
              <a:ext cx="6324600" cy="6032500"/>
            </a:xfrm>
            <a:custGeom>
              <a:rect b="b" l="l" r="r" t="t"/>
              <a:pathLst>
                <a:path extrusionOk="0" h="6032500" w="6324600">
                  <a:moveTo>
                    <a:pt x="6324600" y="6032500"/>
                  </a:moveTo>
                  <a:lnTo>
                    <a:pt x="0" y="6032500"/>
                  </a:lnTo>
                  <a:lnTo>
                    <a:pt x="0" y="0"/>
                  </a:lnTo>
                  <a:lnTo>
                    <a:pt x="6324600" y="0"/>
                  </a:lnTo>
                  <a:lnTo>
                    <a:pt x="6324600" y="6032500"/>
                  </a:lnTo>
                  <a:close/>
                  <a:moveTo>
                    <a:pt x="127000" y="5905500"/>
                  </a:moveTo>
                  <a:lnTo>
                    <a:pt x="6197600" y="5905500"/>
                  </a:lnTo>
                  <a:lnTo>
                    <a:pt x="6197600" y="127000"/>
                  </a:lnTo>
                  <a:lnTo>
                    <a:pt x="127000" y="127000"/>
                  </a:lnTo>
                  <a:lnTo>
                    <a:pt x="127000" y="5905500"/>
                  </a:lnTo>
                  <a:close/>
                </a:path>
              </a:pathLst>
            </a:custGeom>
            <a:solidFill>
              <a:srgbClr val="FFFFFF"/>
            </a:solidFill>
            <a:ln>
              <a:noFill/>
            </a:ln>
          </p:spPr>
        </p:sp>
      </p:grpSp>
      <p:grpSp>
        <p:nvGrpSpPr>
          <p:cNvPr id="200" name="Google Shape;200;p30"/>
          <p:cNvGrpSpPr/>
          <p:nvPr/>
        </p:nvGrpSpPr>
        <p:grpSpPr>
          <a:xfrm>
            <a:off x="4773498" y="800244"/>
            <a:ext cx="4097395" cy="4187130"/>
            <a:chOff x="0" y="-38100"/>
            <a:chExt cx="2158299" cy="2205567"/>
          </a:xfrm>
        </p:grpSpPr>
        <p:sp>
          <p:nvSpPr>
            <p:cNvPr id="201" name="Google Shape;201;p30"/>
            <p:cNvSpPr/>
            <p:nvPr/>
          </p:nvSpPr>
          <p:spPr>
            <a:xfrm>
              <a:off x="0" y="0"/>
              <a:ext cx="2158299" cy="2167467"/>
            </a:xfrm>
            <a:custGeom>
              <a:rect b="b" l="l" r="r" t="t"/>
              <a:pathLst>
                <a:path extrusionOk="0" h="2167467" w="2158299">
                  <a:moveTo>
                    <a:pt x="0" y="0"/>
                  </a:moveTo>
                  <a:lnTo>
                    <a:pt x="2158299" y="0"/>
                  </a:lnTo>
                  <a:lnTo>
                    <a:pt x="2158299" y="2167467"/>
                  </a:lnTo>
                  <a:lnTo>
                    <a:pt x="0" y="2167467"/>
                  </a:lnTo>
                  <a:close/>
                </a:path>
              </a:pathLst>
            </a:custGeom>
            <a:solidFill>
              <a:srgbClr val="FFFFFF">
                <a:alpha val="86666"/>
              </a:srgbClr>
            </a:solidFill>
            <a:ln>
              <a:noFill/>
            </a:ln>
          </p:spPr>
        </p:sp>
        <p:sp>
          <p:nvSpPr>
            <p:cNvPr id="202" name="Google Shape;202;p30"/>
            <p:cNvSpPr txBox="1"/>
            <p:nvPr/>
          </p:nvSpPr>
          <p:spPr>
            <a:xfrm>
              <a:off x="0" y="-38100"/>
              <a:ext cx="2158299" cy="2205567"/>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03" name="Google Shape;203;p30"/>
          <p:cNvSpPr txBox="1"/>
          <p:nvPr/>
        </p:nvSpPr>
        <p:spPr>
          <a:xfrm>
            <a:off x="4773498" y="711224"/>
            <a:ext cx="4097395" cy="3735768"/>
          </a:xfrm>
          <a:prstGeom prst="rect">
            <a:avLst/>
          </a:prstGeom>
          <a:noFill/>
          <a:ln>
            <a:noFill/>
          </a:ln>
        </p:spPr>
        <p:txBody>
          <a:bodyPr anchorCtr="0" anchor="t" bIns="0" lIns="0" spcFirstLastPara="1" rIns="0" wrap="square" tIns="0">
            <a:spAutoFit/>
          </a:bodyPr>
          <a:lstStyle/>
          <a:p>
            <a:pPr indent="-228600" lvl="1" marL="469900" marR="0" rtl="0" algn="l">
              <a:lnSpc>
                <a:spcPct val="250034"/>
              </a:lnSpc>
              <a:spcBef>
                <a:spcPts val="0"/>
              </a:spcBef>
              <a:spcAft>
                <a:spcPts val="0"/>
              </a:spcAft>
              <a:buClr>
                <a:srgbClr val="324842"/>
              </a:buClr>
              <a:buSzPts val="2200"/>
              <a:buFont typeface="Arial"/>
              <a:buChar char="•"/>
            </a:pPr>
            <a:r>
              <a:rPr b="0" i="0" lang="en" sz="2200" u="none" cap="none" strike="noStrike">
                <a:solidFill>
                  <a:srgbClr val="324842"/>
                </a:solidFill>
                <a:latin typeface="Arial"/>
                <a:ea typeface="Arial"/>
                <a:cs typeface="Arial"/>
                <a:sym typeface="Arial"/>
              </a:rPr>
              <a:t>Passamaquoddy</a:t>
            </a:r>
            <a:endParaRPr sz="700"/>
          </a:p>
          <a:p>
            <a:pPr indent="0" lvl="0" marL="0" marR="0" rtl="0" algn="ctr">
              <a:lnSpc>
                <a:spcPct val="250000"/>
              </a:lnSpc>
              <a:spcBef>
                <a:spcPts val="0"/>
              </a:spcBef>
              <a:spcAft>
                <a:spcPts val="0"/>
              </a:spcAft>
              <a:buNone/>
            </a:pPr>
            <a:r>
              <a:rPr b="0" i="0" lang="en" sz="1900" u="none" cap="none" strike="noStrike">
                <a:solidFill>
                  <a:srgbClr val="324842"/>
                </a:solidFill>
                <a:latin typeface="Arial"/>
                <a:ea typeface="Arial"/>
                <a:cs typeface="Arial"/>
                <a:sym typeface="Arial"/>
              </a:rPr>
              <a:t>Residing primarily in the coastal areas of Maine and parts of New Brunswick, Canada, the Passamaquoddy are known for their fishing, hunting, and canoe-building traditions.</a:t>
            </a:r>
            <a:endParaRPr sz="700"/>
          </a:p>
        </p:txBody>
      </p:sp>
      <p:sp>
        <p:nvSpPr>
          <p:cNvPr id="204" name="Google Shape;204;p30"/>
          <p:cNvSpPr txBox="1"/>
          <p:nvPr/>
        </p:nvSpPr>
        <p:spPr>
          <a:xfrm>
            <a:off x="257957" y="166262"/>
            <a:ext cx="8652407" cy="859287"/>
          </a:xfrm>
          <a:prstGeom prst="rect">
            <a:avLst/>
          </a:prstGeom>
          <a:noFill/>
          <a:ln>
            <a:noFill/>
          </a:ln>
        </p:spPr>
        <p:txBody>
          <a:bodyPr anchorCtr="0" anchor="t" bIns="0" lIns="0" spcFirstLastPara="1" rIns="0" wrap="square" tIns="0">
            <a:spAutoFit/>
          </a:bodyPr>
          <a:lstStyle/>
          <a:p>
            <a:pPr indent="0" lvl="0" marL="0" marR="0" rtl="0" algn="ctr">
              <a:lnSpc>
                <a:spcPct val="110995"/>
              </a:lnSpc>
              <a:spcBef>
                <a:spcPts val="0"/>
              </a:spcBef>
              <a:spcAft>
                <a:spcPts val="0"/>
              </a:spcAft>
              <a:buNone/>
            </a:pPr>
            <a:r>
              <a:rPr b="0" i="0" lang="en" sz="6000" u="none" cap="none" strike="noStrike">
                <a:solidFill>
                  <a:srgbClr val="324842"/>
                </a:solidFill>
                <a:latin typeface="Arial"/>
                <a:ea typeface="Arial"/>
                <a:cs typeface="Arial"/>
                <a:sym typeface="Arial"/>
              </a:rPr>
              <a:t>Wabanaki 5 nations</a:t>
            </a:r>
            <a:endParaRPr sz="700"/>
          </a:p>
        </p:txBody>
      </p:sp>
      <p:cxnSp>
        <p:nvCxnSpPr>
          <p:cNvPr id="205" name="Google Shape;205;p30"/>
          <p:cNvCxnSpPr/>
          <p:nvPr/>
        </p:nvCxnSpPr>
        <p:spPr>
          <a:xfrm rot="10800000">
            <a:off x="2414979" y="2524125"/>
            <a:ext cx="2157022" cy="47625"/>
          </a:xfrm>
          <a:prstGeom prst="straightConnector1">
            <a:avLst/>
          </a:prstGeom>
          <a:noFill/>
          <a:ln cap="flat" cmpd="sng" w="190500">
            <a:solidFill>
              <a:srgbClr val="30645A"/>
            </a:solidFill>
            <a:prstDash val="solid"/>
            <a:round/>
            <a:headEnd len="sm" w="sm" type="none"/>
            <a:tailEnd len="med" w="med" type="stealth"/>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1"/>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10609" l="0" r="0" t="-41095"/>
            </a:stretch>
          </a:blipFill>
          <a:ln>
            <a:noFill/>
          </a:ln>
        </p:spPr>
      </p:sp>
      <p:grpSp>
        <p:nvGrpSpPr>
          <p:cNvPr id="211" name="Google Shape;211;p31"/>
          <p:cNvGrpSpPr/>
          <p:nvPr/>
        </p:nvGrpSpPr>
        <p:grpSpPr>
          <a:xfrm>
            <a:off x="257957" y="872574"/>
            <a:ext cx="4314043" cy="4114800"/>
            <a:chOff x="0" y="0"/>
            <a:chExt cx="6324600" cy="6032500"/>
          </a:xfrm>
        </p:grpSpPr>
        <p:sp>
          <p:nvSpPr>
            <p:cNvPr id="212" name="Google Shape;212;p31"/>
            <p:cNvSpPr/>
            <p:nvPr/>
          </p:nvSpPr>
          <p:spPr>
            <a:xfrm>
              <a:off x="127000" y="127000"/>
              <a:ext cx="6070600" cy="5778500"/>
            </a:xfrm>
            <a:custGeom>
              <a:rect b="b" l="l" r="r" t="t"/>
              <a:pathLst>
                <a:path extrusionOk="0" h="5778500" w="6070600">
                  <a:moveTo>
                    <a:pt x="0" y="0"/>
                  </a:moveTo>
                  <a:lnTo>
                    <a:pt x="6070600" y="0"/>
                  </a:lnTo>
                  <a:lnTo>
                    <a:pt x="6070600" y="5778500"/>
                  </a:lnTo>
                  <a:lnTo>
                    <a:pt x="0" y="5778500"/>
                  </a:lnTo>
                  <a:close/>
                </a:path>
              </a:pathLst>
            </a:custGeom>
            <a:blipFill rotWithShape="1">
              <a:blip r:embed="rId4">
                <a:alphaModFix/>
              </a:blip>
              <a:stretch>
                <a:fillRect b="0" l="-4942" r="-4941" t="0"/>
              </a:stretch>
            </a:blipFill>
            <a:ln>
              <a:noFill/>
            </a:ln>
          </p:spPr>
        </p:sp>
        <p:sp>
          <p:nvSpPr>
            <p:cNvPr id="213" name="Google Shape;213;p31"/>
            <p:cNvSpPr/>
            <p:nvPr/>
          </p:nvSpPr>
          <p:spPr>
            <a:xfrm>
              <a:off x="0" y="0"/>
              <a:ext cx="6324600" cy="6032500"/>
            </a:xfrm>
            <a:custGeom>
              <a:rect b="b" l="l" r="r" t="t"/>
              <a:pathLst>
                <a:path extrusionOk="0" h="6032500" w="6324600">
                  <a:moveTo>
                    <a:pt x="6324600" y="6032500"/>
                  </a:moveTo>
                  <a:lnTo>
                    <a:pt x="0" y="6032500"/>
                  </a:lnTo>
                  <a:lnTo>
                    <a:pt x="0" y="0"/>
                  </a:lnTo>
                  <a:lnTo>
                    <a:pt x="6324600" y="0"/>
                  </a:lnTo>
                  <a:lnTo>
                    <a:pt x="6324600" y="6032500"/>
                  </a:lnTo>
                  <a:close/>
                  <a:moveTo>
                    <a:pt x="127000" y="5905500"/>
                  </a:moveTo>
                  <a:lnTo>
                    <a:pt x="6197600" y="5905500"/>
                  </a:lnTo>
                  <a:lnTo>
                    <a:pt x="6197600" y="127000"/>
                  </a:lnTo>
                  <a:lnTo>
                    <a:pt x="127000" y="127000"/>
                  </a:lnTo>
                  <a:lnTo>
                    <a:pt x="127000" y="5905500"/>
                  </a:lnTo>
                  <a:close/>
                </a:path>
              </a:pathLst>
            </a:custGeom>
            <a:solidFill>
              <a:srgbClr val="FFFFFF"/>
            </a:solidFill>
            <a:ln>
              <a:noFill/>
            </a:ln>
          </p:spPr>
        </p:sp>
      </p:grpSp>
      <p:grpSp>
        <p:nvGrpSpPr>
          <p:cNvPr id="214" name="Google Shape;214;p31"/>
          <p:cNvGrpSpPr/>
          <p:nvPr/>
        </p:nvGrpSpPr>
        <p:grpSpPr>
          <a:xfrm>
            <a:off x="4772932" y="808322"/>
            <a:ext cx="4097395" cy="4187130"/>
            <a:chOff x="0" y="-38100"/>
            <a:chExt cx="2158299" cy="2205567"/>
          </a:xfrm>
        </p:grpSpPr>
        <p:sp>
          <p:nvSpPr>
            <p:cNvPr id="215" name="Google Shape;215;p31"/>
            <p:cNvSpPr/>
            <p:nvPr/>
          </p:nvSpPr>
          <p:spPr>
            <a:xfrm>
              <a:off x="0" y="0"/>
              <a:ext cx="2158299" cy="2167467"/>
            </a:xfrm>
            <a:custGeom>
              <a:rect b="b" l="l" r="r" t="t"/>
              <a:pathLst>
                <a:path extrusionOk="0" h="2167467" w="2158299">
                  <a:moveTo>
                    <a:pt x="0" y="0"/>
                  </a:moveTo>
                  <a:lnTo>
                    <a:pt x="2158299" y="0"/>
                  </a:lnTo>
                  <a:lnTo>
                    <a:pt x="2158299" y="2167467"/>
                  </a:lnTo>
                  <a:lnTo>
                    <a:pt x="0" y="2167467"/>
                  </a:lnTo>
                  <a:close/>
                </a:path>
              </a:pathLst>
            </a:custGeom>
            <a:solidFill>
              <a:srgbClr val="FFFFFF">
                <a:alpha val="86666"/>
              </a:srgbClr>
            </a:solidFill>
            <a:ln>
              <a:noFill/>
            </a:ln>
          </p:spPr>
        </p:sp>
        <p:sp>
          <p:nvSpPr>
            <p:cNvPr id="216" name="Google Shape;216;p31"/>
            <p:cNvSpPr txBox="1"/>
            <p:nvPr/>
          </p:nvSpPr>
          <p:spPr>
            <a:xfrm>
              <a:off x="0" y="-38100"/>
              <a:ext cx="2158299" cy="2205567"/>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17" name="Google Shape;217;p31"/>
          <p:cNvSpPr txBox="1"/>
          <p:nvPr/>
        </p:nvSpPr>
        <p:spPr>
          <a:xfrm>
            <a:off x="4846021" y="711224"/>
            <a:ext cx="3952350" cy="4186111"/>
          </a:xfrm>
          <a:prstGeom prst="rect">
            <a:avLst/>
          </a:prstGeom>
          <a:noFill/>
          <a:ln>
            <a:noFill/>
          </a:ln>
        </p:spPr>
        <p:txBody>
          <a:bodyPr anchorCtr="0" anchor="t" bIns="0" lIns="0" spcFirstLastPara="1" rIns="0" wrap="square" tIns="0">
            <a:spAutoFit/>
          </a:bodyPr>
          <a:lstStyle/>
          <a:p>
            <a:pPr indent="-228600" lvl="1" marL="469900" marR="0" rtl="0" algn="l">
              <a:lnSpc>
                <a:spcPct val="250034"/>
              </a:lnSpc>
              <a:spcBef>
                <a:spcPts val="0"/>
              </a:spcBef>
              <a:spcAft>
                <a:spcPts val="0"/>
              </a:spcAft>
              <a:buClr>
                <a:srgbClr val="324842"/>
              </a:buClr>
              <a:buSzPts val="2200"/>
              <a:buFont typeface="Arial"/>
              <a:buChar char="•"/>
            </a:pPr>
            <a:r>
              <a:rPr b="0" i="0" lang="en" sz="2200" u="none" cap="none" strike="noStrike">
                <a:solidFill>
                  <a:srgbClr val="324842"/>
                </a:solidFill>
                <a:latin typeface="Arial"/>
                <a:ea typeface="Arial"/>
                <a:cs typeface="Arial"/>
                <a:sym typeface="Arial"/>
              </a:rPr>
              <a:t>Micmac (Mi’kmaq)</a:t>
            </a:r>
            <a:endParaRPr sz="700"/>
          </a:p>
          <a:p>
            <a:pPr indent="0" lvl="0" marL="0" marR="0" rtl="0" algn="just">
              <a:lnSpc>
                <a:spcPct val="250000"/>
              </a:lnSpc>
              <a:spcBef>
                <a:spcPts val="0"/>
              </a:spcBef>
              <a:spcAft>
                <a:spcPts val="0"/>
              </a:spcAft>
              <a:buNone/>
            </a:pPr>
            <a:r>
              <a:rPr b="0" i="0" lang="en" sz="1900" u="none" cap="none" strike="noStrike">
                <a:solidFill>
                  <a:srgbClr val="324842"/>
                </a:solidFill>
                <a:latin typeface="Arial"/>
                <a:ea typeface="Arial"/>
                <a:cs typeface="Arial"/>
                <a:sym typeface="Arial"/>
              </a:rPr>
              <a:t>The Mi'kmaq live in the eastern provinces of Canada (Nova Scotia, New Brunswick, Prince Edward Island) and parts of Maine. They are known for their maritime culture, particularly fishing and boat-building.</a:t>
            </a:r>
            <a:endParaRPr sz="700"/>
          </a:p>
        </p:txBody>
      </p:sp>
      <p:sp>
        <p:nvSpPr>
          <p:cNvPr id="218" name="Google Shape;218;p31"/>
          <p:cNvSpPr txBox="1"/>
          <p:nvPr/>
        </p:nvSpPr>
        <p:spPr>
          <a:xfrm>
            <a:off x="257957" y="166262"/>
            <a:ext cx="8652407" cy="859287"/>
          </a:xfrm>
          <a:prstGeom prst="rect">
            <a:avLst/>
          </a:prstGeom>
          <a:noFill/>
          <a:ln>
            <a:noFill/>
          </a:ln>
        </p:spPr>
        <p:txBody>
          <a:bodyPr anchorCtr="0" anchor="t" bIns="0" lIns="0" spcFirstLastPara="1" rIns="0" wrap="square" tIns="0">
            <a:spAutoFit/>
          </a:bodyPr>
          <a:lstStyle/>
          <a:p>
            <a:pPr indent="0" lvl="0" marL="0" marR="0" rtl="0" algn="ctr">
              <a:lnSpc>
                <a:spcPct val="110995"/>
              </a:lnSpc>
              <a:spcBef>
                <a:spcPts val="0"/>
              </a:spcBef>
              <a:spcAft>
                <a:spcPts val="0"/>
              </a:spcAft>
              <a:buNone/>
            </a:pPr>
            <a:r>
              <a:rPr b="0" i="0" lang="en" sz="6000" u="none" cap="none" strike="noStrike">
                <a:solidFill>
                  <a:srgbClr val="324842"/>
                </a:solidFill>
                <a:latin typeface="Arial"/>
                <a:ea typeface="Arial"/>
                <a:cs typeface="Arial"/>
                <a:sym typeface="Arial"/>
              </a:rPr>
              <a:t>Wabanaki 5 nations</a:t>
            </a:r>
            <a:endParaRPr sz="700"/>
          </a:p>
        </p:txBody>
      </p:sp>
      <p:cxnSp>
        <p:nvCxnSpPr>
          <p:cNvPr id="219" name="Google Shape;219;p31"/>
          <p:cNvCxnSpPr/>
          <p:nvPr/>
        </p:nvCxnSpPr>
        <p:spPr>
          <a:xfrm rot="10800000">
            <a:off x="3414026" y="2921895"/>
            <a:ext cx="1358906" cy="16158"/>
          </a:xfrm>
          <a:prstGeom prst="straightConnector1">
            <a:avLst/>
          </a:prstGeom>
          <a:noFill/>
          <a:ln cap="flat" cmpd="sng" w="190500">
            <a:solidFill>
              <a:srgbClr val="30645A"/>
            </a:solidFill>
            <a:prstDash val="solid"/>
            <a:round/>
            <a:headEnd len="sm" w="sm" type="none"/>
            <a:tailEnd len="med" w="med" type="stealth"/>
          </a:ln>
        </p:spPr>
      </p:cxnSp>
      <p:cxnSp>
        <p:nvCxnSpPr>
          <p:cNvPr id="220" name="Google Shape;220;p31"/>
          <p:cNvCxnSpPr/>
          <p:nvPr/>
        </p:nvCxnSpPr>
        <p:spPr>
          <a:xfrm rot="10800000">
            <a:off x="2803228" y="1475491"/>
            <a:ext cx="1969704" cy="0"/>
          </a:xfrm>
          <a:prstGeom prst="straightConnector1">
            <a:avLst/>
          </a:prstGeom>
          <a:noFill/>
          <a:ln cap="flat" cmpd="sng" w="190500">
            <a:solidFill>
              <a:srgbClr val="30645A"/>
            </a:solidFill>
            <a:prstDash val="solid"/>
            <a:round/>
            <a:headEnd len="sm" w="sm" type="none"/>
            <a:tailEnd len="med" w="med" type="stealth"/>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2"/>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10609" l="0" r="0" t="-41095"/>
            </a:stretch>
          </a:blipFill>
          <a:ln>
            <a:noFill/>
          </a:ln>
        </p:spPr>
      </p:sp>
      <p:grpSp>
        <p:nvGrpSpPr>
          <p:cNvPr id="226" name="Google Shape;226;p32"/>
          <p:cNvGrpSpPr/>
          <p:nvPr/>
        </p:nvGrpSpPr>
        <p:grpSpPr>
          <a:xfrm>
            <a:off x="257957" y="872574"/>
            <a:ext cx="4314043" cy="4114800"/>
            <a:chOff x="0" y="0"/>
            <a:chExt cx="6324600" cy="6032500"/>
          </a:xfrm>
        </p:grpSpPr>
        <p:sp>
          <p:nvSpPr>
            <p:cNvPr id="227" name="Google Shape;227;p32"/>
            <p:cNvSpPr/>
            <p:nvPr/>
          </p:nvSpPr>
          <p:spPr>
            <a:xfrm>
              <a:off x="127000" y="127000"/>
              <a:ext cx="6070600" cy="5778500"/>
            </a:xfrm>
            <a:custGeom>
              <a:rect b="b" l="l" r="r" t="t"/>
              <a:pathLst>
                <a:path extrusionOk="0" h="5778500" w="6070600">
                  <a:moveTo>
                    <a:pt x="0" y="0"/>
                  </a:moveTo>
                  <a:lnTo>
                    <a:pt x="6070600" y="0"/>
                  </a:lnTo>
                  <a:lnTo>
                    <a:pt x="6070600" y="5778500"/>
                  </a:lnTo>
                  <a:lnTo>
                    <a:pt x="0" y="5778500"/>
                  </a:lnTo>
                  <a:close/>
                </a:path>
              </a:pathLst>
            </a:custGeom>
            <a:blipFill rotWithShape="1">
              <a:blip r:embed="rId4">
                <a:alphaModFix/>
              </a:blip>
              <a:stretch>
                <a:fillRect b="0" l="-4942" r="-4941" t="0"/>
              </a:stretch>
            </a:blipFill>
            <a:ln>
              <a:noFill/>
            </a:ln>
          </p:spPr>
        </p:sp>
        <p:sp>
          <p:nvSpPr>
            <p:cNvPr id="228" name="Google Shape;228;p32"/>
            <p:cNvSpPr/>
            <p:nvPr/>
          </p:nvSpPr>
          <p:spPr>
            <a:xfrm>
              <a:off x="0" y="0"/>
              <a:ext cx="6324600" cy="6032500"/>
            </a:xfrm>
            <a:custGeom>
              <a:rect b="b" l="l" r="r" t="t"/>
              <a:pathLst>
                <a:path extrusionOk="0" h="6032500" w="6324600">
                  <a:moveTo>
                    <a:pt x="6324600" y="6032500"/>
                  </a:moveTo>
                  <a:lnTo>
                    <a:pt x="0" y="6032500"/>
                  </a:lnTo>
                  <a:lnTo>
                    <a:pt x="0" y="0"/>
                  </a:lnTo>
                  <a:lnTo>
                    <a:pt x="6324600" y="0"/>
                  </a:lnTo>
                  <a:lnTo>
                    <a:pt x="6324600" y="6032500"/>
                  </a:lnTo>
                  <a:close/>
                  <a:moveTo>
                    <a:pt x="127000" y="5905500"/>
                  </a:moveTo>
                  <a:lnTo>
                    <a:pt x="6197600" y="5905500"/>
                  </a:lnTo>
                  <a:lnTo>
                    <a:pt x="6197600" y="127000"/>
                  </a:lnTo>
                  <a:lnTo>
                    <a:pt x="127000" y="127000"/>
                  </a:lnTo>
                  <a:lnTo>
                    <a:pt x="127000" y="5905500"/>
                  </a:lnTo>
                  <a:close/>
                </a:path>
              </a:pathLst>
            </a:custGeom>
            <a:solidFill>
              <a:srgbClr val="FFFFFF"/>
            </a:solidFill>
            <a:ln>
              <a:noFill/>
            </a:ln>
          </p:spPr>
        </p:sp>
      </p:grpSp>
      <p:grpSp>
        <p:nvGrpSpPr>
          <p:cNvPr id="229" name="Google Shape;229;p32"/>
          <p:cNvGrpSpPr/>
          <p:nvPr/>
        </p:nvGrpSpPr>
        <p:grpSpPr>
          <a:xfrm>
            <a:off x="4773498" y="800244"/>
            <a:ext cx="4097395" cy="4187130"/>
            <a:chOff x="0" y="-38100"/>
            <a:chExt cx="2158299" cy="2205567"/>
          </a:xfrm>
        </p:grpSpPr>
        <p:sp>
          <p:nvSpPr>
            <p:cNvPr id="230" name="Google Shape;230;p32"/>
            <p:cNvSpPr/>
            <p:nvPr/>
          </p:nvSpPr>
          <p:spPr>
            <a:xfrm>
              <a:off x="0" y="0"/>
              <a:ext cx="2158299" cy="2167467"/>
            </a:xfrm>
            <a:custGeom>
              <a:rect b="b" l="l" r="r" t="t"/>
              <a:pathLst>
                <a:path extrusionOk="0" h="2167467" w="2158299">
                  <a:moveTo>
                    <a:pt x="0" y="0"/>
                  </a:moveTo>
                  <a:lnTo>
                    <a:pt x="2158299" y="0"/>
                  </a:lnTo>
                  <a:lnTo>
                    <a:pt x="2158299" y="2167467"/>
                  </a:lnTo>
                  <a:lnTo>
                    <a:pt x="0" y="2167467"/>
                  </a:lnTo>
                  <a:close/>
                </a:path>
              </a:pathLst>
            </a:custGeom>
            <a:solidFill>
              <a:srgbClr val="FFFFFF">
                <a:alpha val="86666"/>
              </a:srgbClr>
            </a:solidFill>
            <a:ln>
              <a:noFill/>
            </a:ln>
          </p:spPr>
        </p:sp>
        <p:sp>
          <p:nvSpPr>
            <p:cNvPr id="231" name="Google Shape;231;p32"/>
            <p:cNvSpPr txBox="1"/>
            <p:nvPr/>
          </p:nvSpPr>
          <p:spPr>
            <a:xfrm>
              <a:off x="0" y="-38100"/>
              <a:ext cx="2158299" cy="2205567"/>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32" name="Google Shape;232;p32"/>
          <p:cNvSpPr txBox="1"/>
          <p:nvPr/>
        </p:nvSpPr>
        <p:spPr>
          <a:xfrm>
            <a:off x="4846021" y="711224"/>
            <a:ext cx="3952350" cy="4267708"/>
          </a:xfrm>
          <a:prstGeom prst="rect">
            <a:avLst/>
          </a:prstGeom>
          <a:noFill/>
          <a:ln>
            <a:noFill/>
          </a:ln>
        </p:spPr>
        <p:txBody>
          <a:bodyPr anchorCtr="0" anchor="t" bIns="0" lIns="0" spcFirstLastPara="1" rIns="0" wrap="square" tIns="0">
            <a:spAutoFit/>
          </a:bodyPr>
          <a:lstStyle/>
          <a:p>
            <a:pPr indent="-228600" lvl="1" marL="469900" marR="0" rtl="0" algn="l">
              <a:lnSpc>
                <a:spcPct val="250034"/>
              </a:lnSpc>
              <a:spcBef>
                <a:spcPts val="0"/>
              </a:spcBef>
              <a:spcAft>
                <a:spcPts val="0"/>
              </a:spcAft>
              <a:buClr>
                <a:srgbClr val="324842"/>
              </a:buClr>
              <a:buSzPts val="2200"/>
              <a:buFont typeface="Arial"/>
              <a:buChar char="•"/>
            </a:pPr>
            <a:r>
              <a:rPr b="0" i="0" lang="en" sz="2200" u="none" cap="none" strike="noStrike">
                <a:solidFill>
                  <a:srgbClr val="324842"/>
                </a:solidFill>
                <a:latin typeface="Arial"/>
                <a:ea typeface="Arial"/>
                <a:cs typeface="Arial"/>
                <a:sym typeface="Arial"/>
              </a:rPr>
              <a:t>Maliseet (Wolastoqiyik)</a:t>
            </a:r>
            <a:endParaRPr sz="700"/>
          </a:p>
          <a:p>
            <a:pPr indent="0" lvl="0" marL="0" marR="0" rtl="0" algn="just">
              <a:lnSpc>
                <a:spcPct val="250000"/>
              </a:lnSpc>
              <a:spcBef>
                <a:spcPts val="0"/>
              </a:spcBef>
              <a:spcAft>
                <a:spcPts val="0"/>
              </a:spcAft>
              <a:buNone/>
            </a:pPr>
            <a:r>
              <a:rPr b="0" i="0" lang="en" sz="1900" u="none" cap="none" strike="noStrike">
                <a:solidFill>
                  <a:srgbClr val="324842"/>
                </a:solidFill>
                <a:latin typeface="Arial"/>
                <a:ea typeface="Arial"/>
                <a:cs typeface="Arial"/>
                <a:sym typeface="Arial"/>
              </a:rPr>
              <a:t>The Maliseet people are primarily located in the regions of New Brunswick, Canada, and parts of Maine. They have a deep cultural connection to the St. John River, which is central to their way of life.</a:t>
            </a:r>
            <a:endParaRPr sz="700"/>
          </a:p>
        </p:txBody>
      </p:sp>
      <p:sp>
        <p:nvSpPr>
          <p:cNvPr id="233" name="Google Shape;233;p32"/>
          <p:cNvSpPr txBox="1"/>
          <p:nvPr/>
        </p:nvSpPr>
        <p:spPr>
          <a:xfrm>
            <a:off x="257957" y="166262"/>
            <a:ext cx="8652407" cy="859287"/>
          </a:xfrm>
          <a:prstGeom prst="rect">
            <a:avLst/>
          </a:prstGeom>
          <a:noFill/>
          <a:ln>
            <a:noFill/>
          </a:ln>
        </p:spPr>
        <p:txBody>
          <a:bodyPr anchorCtr="0" anchor="t" bIns="0" lIns="0" spcFirstLastPara="1" rIns="0" wrap="square" tIns="0">
            <a:spAutoFit/>
          </a:bodyPr>
          <a:lstStyle/>
          <a:p>
            <a:pPr indent="0" lvl="0" marL="0" marR="0" rtl="0" algn="ctr">
              <a:lnSpc>
                <a:spcPct val="110995"/>
              </a:lnSpc>
              <a:spcBef>
                <a:spcPts val="0"/>
              </a:spcBef>
              <a:spcAft>
                <a:spcPts val="0"/>
              </a:spcAft>
              <a:buNone/>
            </a:pPr>
            <a:r>
              <a:rPr b="0" i="0" lang="en" sz="6000" u="none" cap="none" strike="noStrike">
                <a:solidFill>
                  <a:srgbClr val="324842"/>
                </a:solidFill>
                <a:latin typeface="Arial"/>
                <a:ea typeface="Arial"/>
                <a:cs typeface="Arial"/>
                <a:sym typeface="Arial"/>
              </a:rPr>
              <a:t>Wabanaki 5 nations</a:t>
            </a:r>
            <a:endParaRPr sz="700"/>
          </a:p>
        </p:txBody>
      </p:sp>
      <p:cxnSp>
        <p:nvCxnSpPr>
          <p:cNvPr id="234" name="Google Shape;234;p32"/>
          <p:cNvCxnSpPr/>
          <p:nvPr/>
        </p:nvCxnSpPr>
        <p:spPr>
          <a:xfrm rot="10800000">
            <a:off x="2414978" y="1921785"/>
            <a:ext cx="2358520" cy="0"/>
          </a:xfrm>
          <a:prstGeom prst="straightConnector1">
            <a:avLst/>
          </a:prstGeom>
          <a:noFill/>
          <a:ln cap="flat" cmpd="sng" w="190500">
            <a:solidFill>
              <a:srgbClr val="30645A"/>
            </a:solidFill>
            <a:prstDash val="solid"/>
            <a:round/>
            <a:headEnd len="sm" w="sm" type="none"/>
            <a:tailEnd len="med" w="med" type="stealth"/>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3"/>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10609" l="0" r="0" t="-41095"/>
            </a:stretch>
          </a:blipFill>
          <a:ln>
            <a:noFill/>
          </a:ln>
        </p:spPr>
      </p:sp>
      <p:grpSp>
        <p:nvGrpSpPr>
          <p:cNvPr id="240" name="Google Shape;240;p33"/>
          <p:cNvGrpSpPr/>
          <p:nvPr/>
        </p:nvGrpSpPr>
        <p:grpSpPr>
          <a:xfrm>
            <a:off x="257957" y="872574"/>
            <a:ext cx="4314043" cy="4114800"/>
            <a:chOff x="0" y="0"/>
            <a:chExt cx="6324600" cy="6032500"/>
          </a:xfrm>
        </p:grpSpPr>
        <p:sp>
          <p:nvSpPr>
            <p:cNvPr id="241" name="Google Shape;241;p33"/>
            <p:cNvSpPr/>
            <p:nvPr/>
          </p:nvSpPr>
          <p:spPr>
            <a:xfrm>
              <a:off x="127000" y="127000"/>
              <a:ext cx="6070600" cy="5778500"/>
            </a:xfrm>
            <a:custGeom>
              <a:rect b="b" l="l" r="r" t="t"/>
              <a:pathLst>
                <a:path extrusionOk="0" h="5778500" w="6070600">
                  <a:moveTo>
                    <a:pt x="0" y="0"/>
                  </a:moveTo>
                  <a:lnTo>
                    <a:pt x="6070600" y="0"/>
                  </a:lnTo>
                  <a:lnTo>
                    <a:pt x="6070600" y="5778500"/>
                  </a:lnTo>
                  <a:lnTo>
                    <a:pt x="0" y="5778500"/>
                  </a:lnTo>
                  <a:close/>
                </a:path>
              </a:pathLst>
            </a:custGeom>
            <a:blipFill rotWithShape="1">
              <a:blip r:embed="rId4">
                <a:alphaModFix/>
              </a:blip>
              <a:stretch>
                <a:fillRect b="0" l="-4942" r="-4941" t="0"/>
              </a:stretch>
            </a:blipFill>
            <a:ln>
              <a:noFill/>
            </a:ln>
          </p:spPr>
        </p:sp>
        <p:sp>
          <p:nvSpPr>
            <p:cNvPr id="242" name="Google Shape;242;p33"/>
            <p:cNvSpPr/>
            <p:nvPr/>
          </p:nvSpPr>
          <p:spPr>
            <a:xfrm>
              <a:off x="0" y="0"/>
              <a:ext cx="6324600" cy="6032500"/>
            </a:xfrm>
            <a:custGeom>
              <a:rect b="b" l="l" r="r" t="t"/>
              <a:pathLst>
                <a:path extrusionOk="0" h="6032500" w="6324600">
                  <a:moveTo>
                    <a:pt x="6324600" y="6032500"/>
                  </a:moveTo>
                  <a:lnTo>
                    <a:pt x="0" y="6032500"/>
                  </a:lnTo>
                  <a:lnTo>
                    <a:pt x="0" y="0"/>
                  </a:lnTo>
                  <a:lnTo>
                    <a:pt x="6324600" y="0"/>
                  </a:lnTo>
                  <a:lnTo>
                    <a:pt x="6324600" y="6032500"/>
                  </a:lnTo>
                  <a:close/>
                  <a:moveTo>
                    <a:pt x="127000" y="5905500"/>
                  </a:moveTo>
                  <a:lnTo>
                    <a:pt x="6197600" y="5905500"/>
                  </a:lnTo>
                  <a:lnTo>
                    <a:pt x="6197600" y="127000"/>
                  </a:lnTo>
                  <a:lnTo>
                    <a:pt x="127000" y="127000"/>
                  </a:lnTo>
                  <a:lnTo>
                    <a:pt x="127000" y="5905500"/>
                  </a:lnTo>
                  <a:close/>
                </a:path>
              </a:pathLst>
            </a:custGeom>
            <a:solidFill>
              <a:srgbClr val="FFFFFF"/>
            </a:solidFill>
            <a:ln>
              <a:noFill/>
            </a:ln>
          </p:spPr>
        </p:sp>
      </p:grpSp>
      <p:grpSp>
        <p:nvGrpSpPr>
          <p:cNvPr id="243" name="Google Shape;243;p33"/>
          <p:cNvGrpSpPr/>
          <p:nvPr/>
        </p:nvGrpSpPr>
        <p:grpSpPr>
          <a:xfrm>
            <a:off x="4773498" y="800244"/>
            <a:ext cx="4097395" cy="4187130"/>
            <a:chOff x="0" y="-38100"/>
            <a:chExt cx="2158299" cy="2205567"/>
          </a:xfrm>
        </p:grpSpPr>
        <p:sp>
          <p:nvSpPr>
            <p:cNvPr id="244" name="Google Shape;244;p33"/>
            <p:cNvSpPr/>
            <p:nvPr/>
          </p:nvSpPr>
          <p:spPr>
            <a:xfrm>
              <a:off x="0" y="0"/>
              <a:ext cx="2158299" cy="2167467"/>
            </a:xfrm>
            <a:custGeom>
              <a:rect b="b" l="l" r="r" t="t"/>
              <a:pathLst>
                <a:path extrusionOk="0" h="2167467" w="2158299">
                  <a:moveTo>
                    <a:pt x="0" y="0"/>
                  </a:moveTo>
                  <a:lnTo>
                    <a:pt x="2158299" y="0"/>
                  </a:lnTo>
                  <a:lnTo>
                    <a:pt x="2158299" y="2167467"/>
                  </a:lnTo>
                  <a:lnTo>
                    <a:pt x="0" y="2167467"/>
                  </a:lnTo>
                  <a:close/>
                </a:path>
              </a:pathLst>
            </a:custGeom>
            <a:solidFill>
              <a:srgbClr val="FFFFFF">
                <a:alpha val="86666"/>
              </a:srgbClr>
            </a:solidFill>
            <a:ln>
              <a:noFill/>
            </a:ln>
          </p:spPr>
        </p:sp>
        <p:sp>
          <p:nvSpPr>
            <p:cNvPr id="245" name="Google Shape;245;p33"/>
            <p:cNvSpPr txBox="1"/>
            <p:nvPr/>
          </p:nvSpPr>
          <p:spPr>
            <a:xfrm>
              <a:off x="0" y="-38100"/>
              <a:ext cx="2158299" cy="2205567"/>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46" name="Google Shape;246;p33"/>
          <p:cNvSpPr txBox="1"/>
          <p:nvPr/>
        </p:nvSpPr>
        <p:spPr>
          <a:xfrm>
            <a:off x="4846021" y="711224"/>
            <a:ext cx="3952350" cy="3667633"/>
          </a:xfrm>
          <a:prstGeom prst="rect">
            <a:avLst/>
          </a:prstGeom>
          <a:noFill/>
          <a:ln>
            <a:noFill/>
          </a:ln>
        </p:spPr>
        <p:txBody>
          <a:bodyPr anchorCtr="0" anchor="t" bIns="0" lIns="0" spcFirstLastPara="1" rIns="0" wrap="square" tIns="0">
            <a:spAutoFit/>
          </a:bodyPr>
          <a:lstStyle/>
          <a:p>
            <a:pPr indent="-228600" lvl="1" marL="469900" marR="0" rtl="0" algn="l">
              <a:lnSpc>
                <a:spcPct val="250034"/>
              </a:lnSpc>
              <a:spcBef>
                <a:spcPts val="0"/>
              </a:spcBef>
              <a:spcAft>
                <a:spcPts val="0"/>
              </a:spcAft>
              <a:buClr>
                <a:srgbClr val="324842"/>
              </a:buClr>
              <a:buSzPts val="2200"/>
              <a:buFont typeface="Arial"/>
              <a:buChar char="•"/>
            </a:pPr>
            <a:r>
              <a:rPr b="0" i="0" lang="en" sz="2200" u="none" cap="none" strike="noStrike">
                <a:solidFill>
                  <a:srgbClr val="324842"/>
                </a:solidFill>
                <a:latin typeface="Arial"/>
                <a:ea typeface="Arial"/>
                <a:cs typeface="Arial"/>
                <a:sym typeface="Arial"/>
              </a:rPr>
              <a:t>Abenaki</a:t>
            </a:r>
            <a:endParaRPr sz="700"/>
          </a:p>
          <a:p>
            <a:pPr indent="0" lvl="0" marL="0" marR="0" rtl="0" algn="l">
              <a:lnSpc>
                <a:spcPct val="250000"/>
              </a:lnSpc>
              <a:spcBef>
                <a:spcPts val="0"/>
              </a:spcBef>
              <a:spcAft>
                <a:spcPts val="0"/>
              </a:spcAft>
              <a:buNone/>
            </a:pPr>
            <a:r>
              <a:rPr b="0" i="0" lang="en" sz="1900" u="none" cap="none" strike="noStrike">
                <a:solidFill>
                  <a:srgbClr val="324842"/>
                </a:solidFill>
                <a:latin typeface="Arial"/>
                <a:ea typeface="Arial"/>
                <a:cs typeface="Arial"/>
                <a:sym typeface="Arial"/>
              </a:rPr>
              <a:t>The Abenaki historically lived in the areas that now encompass parts of Vermont, New Hampshire, and Quebec. They are known for their involvement in agriculture, hunting, and fishing.</a:t>
            </a:r>
            <a:endParaRPr sz="700"/>
          </a:p>
        </p:txBody>
      </p:sp>
      <p:sp>
        <p:nvSpPr>
          <p:cNvPr id="247" name="Google Shape;247;p33"/>
          <p:cNvSpPr txBox="1"/>
          <p:nvPr/>
        </p:nvSpPr>
        <p:spPr>
          <a:xfrm>
            <a:off x="257957" y="166262"/>
            <a:ext cx="8652407" cy="859287"/>
          </a:xfrm>
          <a:prstGeom prst="rect">
            <a:avLst/>
          </a:prstGeom>
          <a:noFill/>
          <a:ln>
            <a:noFill/>
          </a:ln>
        </p:spPr>
        <p:txBody>
          <a:bodyPr anchorCtr="0" anchor="t" bIns="0" lIns="0" spcFirstLastPara="1" rIns="0" wrap="square" tIns="0">
            <a:spAutoFit/>
          </a:bodyPr>
          <a:lstStyle/>
          <a:p>
            <a:pPr indent="0" lvl="0" marL="0" marR="0" rtl="0" algn="ctr">
              <a:lnSpc>
                <a:spcPct val="110995"/>
              </a:lnSpc>
              <a:spcBef>
                <a:spcPts val="0"/>
              </a:spcBef>
              <a:spcAft>
                <a:spcPts val="0"/>
              </a:spcAft>
              <a:buNone/>
            </a:pPr>
            <a:r>
              <a:rPr b="0" i="0" lang="en" sz="6000" u="none" cap="none" strike="noStrike">
                <a:solidFill>
                  <a:srgbClr val="324842"/>
                </a:solidFill>
                <a:latin typeface="Arial"/>
                <a:ea typeface="Arial"/>
                <a:cs typeface="Arial"/>
                <a:sym typeface="Arial"/>
              </a:rPr>
              <a:t>Wabanaki 5 nations</a:t>
            </a:r>
            <a:endParaRPr sz="700"/>
          </a:p>
        </p:txBody>
      </p:sp>
      <p:cxnSp>
        <p:nvCxnSpPr>
          <p:cNvPr id="248" name="Google Shape;248;p33"/>
          <p:cNvCxnSpPr/>
          <p:nvPr/>
        </p:nvCxnSpPr>
        <p:spPr>
          <a:xfrm rot="10800000">
            <a:off x="1274672" y="2882349"/>
            <a:ext cx="3498827" cy="47625"/>
          </a:xfrm>
          <a:prstGeom prst="straightConnector1">
            <a:avLst/>
          </a:prstGeom>
          <a:noFill/>
          <a:ln cap="flat" cmpd="sng" w="190500">
            <a:solidFill>
              <a:srgbClr val="30645A"/>
            </a:solidFill>
            <a:prstDash val="solid"/>
            <a:round/>
            <a:headEnd len="sm" w="sm" type="none"/>
            <a:tailEnd len="med" w="med" type="stealth"/>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4"/>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10609" l="0" r="0" t="-41095"/>
            </a:stretch>
          </a:blipFill>
          <a:ln>
            <a:noFill/>
          </a:ln>
        </p:spPr>
      </p:sp>
      <p:grpSp>
        <p:nvGrpSpPr>
          <p:cNvPr id="254" name="Google Shape;254;p34"/>
          <p:cNvGrpSpPr/>
          <p:nvPr/>
        </p:nvGrpSpPr>
        <p:grpSpPr>
          <a:xfrm>
            <a:off x="-314850" y="772655"/>
            <a:ext cx="9636435" cy="4480194"/>
            <a:chOff x="0" y="0"/>
            <a:chExt cx="25697158" cy="11947184"/>
          </a:xfrm>
        </p:grpSpPr>
        <p:sp>
          <p:nvSpPr>
            <p:cNvPr id="255" name="Google Shape;255;p34"/>
            <p:cNvSpPr/>
            <p:nvPr/>
          </p:nvSpPr>
          <p:spPr>
            <a:xfrm>
              <a:off x="0" y="1947059"/>
              <a:ext cx="7516546" cy="10000125"/>
            </a:xfrm>
            <a:custGeom>
              <a:rect b="b" l="l" r="r" t="t"/>
              <a:pathLst>
                <a:path extrusionOk="0" h="10000125" w="7516546">
                  <a:moveTo>
                    <a:pt x="0" y="0"/>
                  </a:moveTo>
                  <a:lnTo>
                    <a:pt x="7516546" y="0"/>
                  </a:lnTo>
                  <a:lnTo>
                    <a:pt x="7516546" y="10000125"/>
                  </a:lnTo>
                  <a:lnTo>
                    <a:pt x="0" y="10000125"/>
                  </a:lnTo>
                  <a:lnTo>
                    <a:pt x="0" y="0"/>
                  </a:lnTo>
                  <a:close/>
                </a:path>
              </a:pathLst>
            </a:custGeom>
            <a:blipFill rotWithShape="1">
              <a:blip r:embed="rId4">
                <a:alphaModFix/>
              </a:blip>
              <a:stretch>
                <a:fillRect b="-41484" l="0" r="0" t="0"/>
              </a:stretch>
            </a:blipFill>
            <a:ln>
              <a:noFill/>
            </a:ln>
          </p:spPr>
        </p:sp>
        <p:sp>
          <p:nvSpPr>
            <p:cNvPr id="256" name="Google Shape;256;p34"/>
            <p:cNvSpPr/>
            <p:nvPr/>
          </p:nvSpPr>
          <p:spPr>
            <a:xfrm>
              <a:off x="19584596" y="0"/>
              <a:ext cx="6112562" cy="11947184"/>
            </a:xfrm>
            <a:custGeom>
              <a:rect b="b" l="l" r="r" t="t"/>
              <a:pathLst>
                <a:path extrusionOk="0" h="11947184" w="6112562">
                  <a:moveTo>
                    <a:pt x="0" y="0"/>
                  </a:moveTo>
                  <a:lnTo>
                    <a:pt x="6112562" y="0"/>
                  </a:lnTo>
                  <a:lnTo>
                    <a:pt x="6112562" y="11947184"/>
                  </a:lnTo>
                  <a:lnTo>
                    <a:pt x="0" y="11947184"/>
                  </a:lnTo>
                  <a:lnTo>
                    <a:pt x="0" y="0"/>
                  </a:lnTo>
                  <a:close/>
                </a:path>
              </a:pathLst>
            </a:custGeom>
            <a:blipFill rotWithShape="1">
              <a:blip r:embed="rId5">
                <a:alphaModFix/>
              </a:blip>
              <a:stretch>
                <a:fillRect b="-13905" l="0" r="0" t="0"/>
              </a:stretch>
            </a:blipFill>
            <a:ln>
              <a:noFill/>
            </a:ln>
          </p:spPr>
        </p:sp>
      </p:grpSp>
      <p:grpSp>
        <p:nvGrpSpPr>
          <p:cNvPr id="257" name="Google Shape;257;p34"/>
          <p:cNvGrpSpPr/>
          <p:nvPr/>
        </p:nvGrpSpPr>
        <p:grpSpPr>
          <a:xfrm>
            <a:off x="514350" y="442020"/>
            <a:ext cx="8115300" cy="4187130"/>
            <a:chOff x="0" y="-192881"/>
            <a:chExt cx="21640800" cy="11165681"/>
          </a:xfrm>
        </p:grpSpPr>
        <p:grpSp>
          <p:nvGrpSpPr>
            <p:cNvPr id="258" name="Google Shape;258;p34"/>
            <p:cNvGrpSpPr/>
            <p:nvPr/>
          </p:nvGrpSpPr>
          <p:grpSpPr>
            <a:xfrm>
              <a:off x="0" y="-192881"/>
              <a:ext cx="21640800" cy="11165681"/>
              <a:chOff x="0" y="-38100"/>
              <a:chExt cx="4274726" cy="2205567"/>
            </a:xfrm>
          </p:grpSpPr>
          <p:sp>
            <p:nvSpPr>
              <p:cNvPr id="259" name="Google Shape;259;p34"/>
              <p:cNvSpPr/>
              <p:nvPr/>
            </p:nvSpPr>
            <p:spPr>
              <a:xfrm>
                <a:off x="0" y="0"/>
                <a:ext cx="4274726" cy="2167467"/>
              </a:xfrm>
              <a:custGeom>
                <a:rect b="b" l="l" r="r" t="t"/>
                <a:pathLst>
                  <a:path extrusionOk="0" h="2167467" w="4274726">
                    <a:moveTo>
                      <a:pt x="0" y="0"/>
                    </a:moveTo>
                    <a:lnTo>
                      <a:pt x="4274726" y="0"/>
                    </a:lnTo>
                    <a:lnTo>
                      <a:pt x="4274726" y="2167467"/>
                    </a:lnTo>
                    <a:lnTo>
                      <a:pt x="0" y="2167467"/>
                    </a:lnTo>
                    <a:close/>
                  </a:path>
                </a:pathLst>
              </a:custGeom>
              <a:solidFill>
                <a:srgbClr val="FFFFFF">
                  <a:alpha val="68235"/>
                </a:srgbClr>
              </a:solidFill>
              <a:ln>
                <a:noFill/>
              </a:ln>
            </p:spPr>
          </p:sp>
          <p:sp>
            <p:nvSpPr>
              <p:cNvPr id="260" name="Google Shape;260;p34"/>
              <p:cNvSpPr txBox="1"/>
              <p:nvPr/>
            </p:nvSpPr>
            <p:spPr>
              <a:xfrm>
                <a:off x="0" y="-38100"/>
                <a:ext cx="4274726" cy="2205567"/>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61" name="Google Shape;261;p34"/>
            <p:cNvSpPr txBox="1"/>
            <p:nvPr/>
          </p:nvSpPr>
          <p:spPr>
            <a:xfrm>
              <a:off x="1399352" y="1667869"/>
              <a:ext cx="18842100" cy="8703600"/>
            </a:xfrm>
            <a:prstGeom prst="rect">
              <a:avLst/>
            </a:prstGeom>
            <a:noFill/>
            <a:ln>
              <a:noFill/>
            </a:ln>
          </p:spPr>
          <p:txBody>
            <a:bodyPr anchorCtr="0" anchor="t" bIns="0" lIns="0" spcFirstLastPara="1" rIns="0" wrap="square" tIns="0">
              <a:spAutoFit/>
            </a:bodyPr>
            <a:lstStyle/>
            <a:p>
              <a:pPr indent="0" lvl="0" marL="0" marR="0" rtl="0" algn="ctr">
                <a:lnSpc>
                  <a:spcPct val="121001"/>
                </a:lnSpc>
                <a:spcBef>
                  <a:spcPts val="0"/>
                </a:spcBef>
                <a:spcAft>
                  <a:spcPts val="0"/>
                </a:spcAft>
                <a:buNone/>
              </a:pPr>
              <a:r>
                <a:rPr b="0" i="0" lang="en" sz="6200" u="none" cap="none" strike="noStrike">
                  <a:solidFill>
                    <a:srgbClr val="324842"/>
                  </a:solidFill>
                  <a:latin typeface="Arial"/>
                  <a:ea typeface="Arial"/>
                  <a:cs typeface="Arial"/>
                  <a:sym typeface="Arial"/>
                </a:rPr>
                <a:t>Traditional </a:t>
              </a:r>
              <a:r>
                <a:rPr lang="en" sz="6200">
                  <a:solidFill>
                    <a:srgbClr val="324842"/>
                  </a:solidFill>
                </a:rPr>
                <a:t>Wabanaki</a:t>
              </a:r>
              <a:r>
                <a:rPr b="0" i="0" lang="en" sz="6200" u="none" cap="none" strike="noStrike">
                  <a:solidFill>
                    <a:srgbClr val="324842"/>
                  </a:solidFill>
                  <a:latin typeface="Arial"/>
                  <a:ea typeface="Arial"/>
                  <a:cs typeface="Arial"/>
                  <a:sym typeface="Arial"/>
                </a:rPr>
                <a:t> Maple Syrup Resources</a:t>
              </a:r>
              <a:endParaRPr sz="700"/>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5"/>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10609" l="0" r="0" t="-41095"/>
            </a:stretch>
          </a:blipFill>
          <a:ln>
            <a:noFill/>
          </a:ln>
        </p:spPr>
      </p:sp>
      <p:grpSp>
        <p:nvGrpSpPr>
          <p:cNvPr id="267" name="Google Shape;267;p35"/>
          <p:cNvGrpSpPr/>
          <p:nvPr/>
        </p:nvGrpSpPr>
        <p:grpSpPr>
          <a:xfrm>
            <a:off x="514350" y="442020"/>
            <a:ext cx="8115300" cy="4446427"/>
            <a:chOff x="0" y="-192881"/>
            <a:chExt cx="21640800" cy="11857139"/>
          </a:xfrm>
        </p:grpSpPr>
        <p:grpSp>
          <p:nvGrpSpPr>
            <p:cNvPr id="268" name="Google Shape;268;p35"/>
            <p:cNvGrpSpPr/>
            <p:nvPr/>
          </p:nvGrpSpPr>
          <p:grpSpPr>
            <a:xfrm>
              <a:off x="0" y="-192881"/>
              <a:ext cx="21640800" cy="11857139"/>
              <a:chOff x="0" y="-38100"/>
              <a:chExt cx="4274726" cy="2342151"/>
            </a:xfrm>
          </p:grpSpPr>
          <p:sp>
            <p:nvSpPr>
              <p:cNvPr id="269" name="Google Shape;269;p35"/>
              <p:cNvSpPr/>
              <p:nvPr/>
            </p:nvSpPr>
            <p:spPr>
              <a:xfrm>
                <a:off x="0" y="0"/>
                <a:ext cx="4274726" cy="2304051"/>
              </a:xfrm>
              <a:custGeom>
                <a:rect b="b" l="l" r="r" t="t"/>
                <a:pathLst>
                  <a:path extrusionOk="0" h="2304051" w="4274726">
                    <a:moveTo>
                      <a:pt x="0" y="0"/>
                    </a:moveTo>
                    <a:lnTo>
                      <a:pt x="4274726" y="0"/>
                    </a:lnTo>
                    <a:lnTo>
                      <a:pt x="4274726" y="2304051"/>
                    </a:lnTo>
                    <a:lnTo>
                      <a:pt x="0" y="2304051"/>
                    </a:lnTo>
                    <a:close/>
                  </a:path>
                </a:pathLst>
              </a:custGeom>
              <a:solidFill>
                <a:srgbClr val="FFFFFF">
                  <a:alpha val="86666"/>
                </a:srgbClr>
              </a:solidFill>
              <a:ln>
                <a:noFill/>
              </a:ln>
            </p:spPr>
          </p:sp>
          <p:sp>
            <p:nvSpPr>
              <p:cNvPr id="270" name="Google Shape;270;p35"/>
              <p:cNvSpPr txBox="1"/>
              <p:nvPr/>
            </p:nvSpPr>
            <p:spPr>
              <a:xfrm>
                <a:off x="0" y="-38100"/>
                <a:ext cx="4274726" cy="2342151"/>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71" name="Google Shape;271;p35"/>
            <p:cNvSpPr txBox="1"/>
            <p:nvPr/>
          </p:nvSpPr>
          <p:spPr>
            <a:xfrm>
              <a:off x="500929" y="2750095"/>
              <a:ext cx="20638942" cy="7542107"/>
            </a:xfrm>
            <a:prstGeom prst="rect">
              <a:avLst/>
            </a:prstGeom>
            <a:noFill/>
            <a:ln>
              <a:noFill/>
            </a:ln>
          </p:spPr>
          <p:txBody>
            <a:bodyPr anchorCtr="0" anchor="t" bIns="0" lIns="0" spcFirstLastPara="1" rIns="0" wrap="square" tIns="0">
              <a:spAutoFit/>
            </a:bodyPr>
            <a:lstStyle/>
            <a:p>
              <a:pPr indent="-215900" lvl="1" marL="431800" marR="0" rtl="0" algn="l">
                <a:lnSpc>
                  <a:spcPct val="139009"/>
                </a:lnSpc>
                <a:spcBef>
                  <a:spcPts val="0"/>
                </a:spcBef>
                <a:spcAft>
                  <a:spcPts val="0"/>
                </a:spcAft>
                <a:buClr>
                  <a:srgbClr val="324842"/>
                </a:buClr>
                <a:buSzPts val="2000"/>
                <a:buFont typeface="Arial"/>
                <a:buChar char="•"/>
              </a:pPr>
              <a:r>
                <a:rPr b="1" i="0" lang="en" sz="2000" u="none" cap="none" strike="noStrike">
                  <a:solidFill>
                    <a:srgbClr val="324842"/>
                  </a:solidFill>
                  <a:latin typeface="Arial"/>
                  <a:ea typeface="Arial"/>
                  <a:cs typeface="Arial"/>
                  <a:sym typeface="Arial"/>
                </a:rPr>
                <a:t>Passamaquoddy Maple Carries on Tribal Tradition</a:t>
              </a:r>
              <a:r>
                <a:rPr b="0" i="0" lang="en" sz="2000" u="none" cap="none" strike="noStrike">
                  <a:solidFill>
                    <a:srgbClr val="324842"/>
                  </a:solidFill>
                  <a:latin typeface="Arial"/>
                  <a:ea typeface="Arial"/>
                  <a:cs typeface="Arial"/>
                  <a:sym typeface="Arial"/>
                </a:rPr>
                <a:t>, November 29, 2022</a:t>
              </a:r>
              <a:endParaRPr sz="700"/>
            </a:p>
            <a:p>
              <a:pPr indent="-292100" lvl="2" marL="863600" marR="0" rtl="0" algn="l">
                <a:lnSpc>
                  <a:spcPct val="139009"/>
                </a:lnSpc>
                <a:spcBef>
                  <a:spcPts val="0"/>
                </a:spcBef>
                <a:spcAft>
                  <a:spcPts val="0"/>
                </a:spcAft>
                <a:buClr>
                  <a:srgbClr val="324842"/>
                </a:buClr>
                <a:buSzPts val="2000"/>
                <a:buFont typeface="Arial"/>
                <a:buChar char="⚬"/>
              </a:pPr>
              <a:r>
                <a:rPr b="0" i="0" lang="en" sz="2000" u="sng" cap="none" strike="noStrike">
                  <a:solidFill>
                    <a:schemeClr val="hlink"/>
                  </a:solidFill>
                  <a:latin typeface="Arial"/>
                  <a:ea typeface="Arial"/>
                  <a:cs typeface="Arial"/>
                  <a:sym typeface="Arial"/>
                  <a:hlinkClick r:id="rId4"/>
                </a:rPr>
                <a:t>Article Link</a:t>
              </a:r>
              <a:endParaRPr sz="700"/>
            </a:p>
            <a:p>
              <a:pPr indent="-215900" lvl="1" marL="431800" marR="0" rtl="0" algn="l">
                <a:lnSpc>
                  <a:spcPct val="139009"/>
                </a:lnSpc>
                <a:spcBef>
                  <a:spcPts val="0"/>
                </a:spcBef>
                <a:spcAft>
                  <a:spcPts val="0"/>
                </a:spcAft>
                <a:buClr>
                  <a:srgbClr val="324842"/>
                </a:buClr>
                <a:buSzPts val="2000"/>
                <a:buFont typeface="Arial"/>
                <a:buChar char="•"/>
              </a:pPr>
              <a:r>
                <a:rPr b="1" i="0" lang="en" sz="2000" u="none" cap="none" strike="noStrike">
                  <a:solidFill>
                    <a:srgbClr val="324842"/>
                  </a:solidFill>
                  <a:latin typeface="Arial"/>
                  <a:ea typeface="Arial"/>
                  <a:cs typeface="Arial"/>
                  <a:sym typeface="Arial"/>
                </a:rPr>
                <a:t>Indigenous Maple Syrup Makers Tap Into Tradition</a:t>
              </a:r>
              <a:r>
                <a:rPr b="0" i="0" lang="en" sz="2000" u="none" cap="none" strike="noStrike">
                  <a:solidFill>
                    <a:srgbClr val="324842"/>
                  </a:solidFill>
                  <a:latin typeface="Arial"/>
                  <a:ea typeface="Arial"/>
                  <a:cs typeface="Arial"/>
                  <a:sym typeface="Arial"/>
                </a:rPr>
                <a:t>, February 27, 2023</a:t>
              </a:r>
              <a:endParaRPr sz="700"/>
            </a:p>
            <a:p>
              <a:pPr indent="-292100" lvl="2" marL="863600" marR="0" rtl="0" algn="l">
                <a:lnSpc>
                  <a:spcPct val="139009"/>
                </a:lnSpc>
                <a:spcBef>
                  <a:spcPts val="0"/>
                </a:spcBef>
                <a:spcAft>
                  <a:spcPts val="0"/>
                </a:spcAft>
                <a:buClr>
                  <a:srgbClr val="324842"/>
                </a:buClr>
                <a:buSzPts val="2000"/>
                <a:buFont typeface="Arial"/>
                <a:buChar char="⚬"/>
              </a:pPr>
              <a:r>
                <a:rPr b="0" i="0" lang="en" sz="2000" u="sng" cap="none" strike="noStrike">
                  <a:solidFill>
                    <a:schemeClr val="hlink"/>
                  </a:solidFill>
                  <a:latin typeface="Arial"/>
                  <a:ea typeface="Arial"/>
                  <a:cs typeface="Arial"/>
                  <a:sym typeface="Arial"/>
                  <a:hlinkClick r:id="rId5"/>
                </a:rPr>
                <a:t>Article Link</a:t>
              </a:r>
              <a:endParaRPr sz="700"/>
            </a:p>
            <a:p>
              <a:pPr indent="-215900" lvl="1" marL="431800" marR="0" rtl="0" algn="l">
                <a:lnSpc>
                  <a:spcPct val="139009"/>
                </a:lnSpc>
                <a:spcBef>
                  <a:spcPts val="0"/>
                </a:spcBef>
                <a:spcAft>
                  <a:spcPts val="0"/>
                </a:spcAft>
                <a:buClr>
                  <a:srgbClr val="324842"/>
                </a:buClr>
                <a:buSzPts val="2000"/>
                <a:buFont typeface="Arial"/>
                <a:buChar char="•"/>
              </a:pPr>
              <a:r>
                <a:rPr b="1" i="0" lang="en" sz="2000" u="none" cap="none" strike="noStrike">
                  <a:solidFill>
                    <a:srgbClr val="324842"/>
                  </a:solidFill>
                  <a:latin typeface="Arial"/>
                  <a:ea typeface="Arial"/>
                  <a:cs typeface="Arial"/>
                  <a:sym typeface="Arial"/>
                </a:rPr>
                <a:t>Maple Sugaring Among the Abenaki, </a:t>
              </a:r>
              <a:r>
                <a:rPr b="0" i="0" lang="en" sz="2000" u="none" cap="none" strike="noStrike">
                  <a:solidFill>
                    <a:srgbClr val="324842"/>
                  </a:solidFill>
                  <a:latin typeface="Arial"/>
                  <a:ea typeface="Arial"/>
                  <a:cs typeface="Arial"/>
                  <a:sym typeface="Arial"/>
                </a:rPr>
                <a:t>March 2021</a:t>
              </a:r>
              <a:endParaRPr sz="700"/>
            </a:p>
            <a:p>
              <a:pPr indent="-292100" lvl="2" marL="863600" marR="0" rtl="0" algn="l">
                <a:lnSpc>
                  <a:spcPct val="139009"/>
                </a:lnSpc>
                <a:spcBef>
                  <a:spcPts val="0"/>
                </a:spcBef>
                <a:spcAft>
                  <a:spcPts val="0"/>
                </a:spcAft>
                <a:buClr>
                  <a:srgbClr val="324842"/>
                </a:buClr>
                <a:buSzPts val="2000"/>
                <a:buFont typeface="Arial"/>
                <a:buChar char="⚬"/>
              </a:pPr>
              <a:r>
                <a:rPr b="0" i="0" lang="en" sz="2000" u="sng" cap="none" strike="noStrike">
                  <a:solidFill>
                    <a:schemeClr val="hlink"/>
                  </a:solidFill>
                  <a:latin typeface="Arial"/>
                  <a:ea typeface="Arial"/>
                  <a:cs typeface="Arial"/>
                  <a:sym typeface="Arial"/>
                  <a:hlinkClick r:id="rId6"/>
                </a:rPr>
                <a:t>Article Link</a:t>
              </a:r>
              <a:endParaRPr sz="700"/>
            </a:p>
          </p:txBody>
        </p:sp>
      </p:grpSp>
      <p:sp>
        <p:nvSpPr>
          <p:cNvPr id="272" name="Google Shape;272;p35"/>
          <p:cNvSpPr/>
          <p:nvPr/>
        </p:nvSpPr>
        <p:spPr>
          <a:xfrm>
            <a:off x="7837302" y="3334921"/>
            <a:ext cx="1306698" cy="1808579"/>
          </a:xfrm>
          <a:custGeom>
            <a:rect b="b" l="l" r="r" t="t"/>
            <a:pathLst>
              <a:path extrusionOk="0" h="3617157" w="2613396">
                <a:moveTo>
                  <a:pt x="0" y="0"/>
                </a:moveTo>
                <a:lnTo>
                  <a:pt x="2613396" y="0"/>
                </a:lnTo>
                <a:lnTo>
                  <a:pt x="2613396" y="3617157"/>
                </a:lnTo>
                <a:lnTo>
                  <a:pt x="0" y="3617157"/>
                </a:lnTo>
                <a:lnTo>
                  <a:pt x="0" y="0"/>
                </a:lnTo>
                <a:close/>
              </a:path>
            </a:pathLst>
          </a:custGeom>
          <a:blipFill rotWithShape="1">
            <a:blip r:embed="rId7">
              <a:alphaModFix/>
            </a:blip>
            <a:stretch>
              <a:fillRect b="0" l="0" r="0" t="0"/>
            </a:stretch>
          </a:blipFill>
          <a:ln>
            <a:noFill/>
          </a:ln>
        </p:spPr>
      </p:sp>
      <p:sp>
        <p:nvSpPr>
          <p:cNvPr id="273" name="Google Shape;273;p35"/>
          <p:cNvSpPr txBox="1"/>
          <p:nvPr/>
        </p:nvSpPr>
        <p:spPr>
          <a:xfrm>
            <a:off x="1576640" y="794893"/>
            <a:ext cx="5990720" cy="680892"/>
          </a:xfrm>
          <a:prstGeom prst="rect">
            <a:avLst/>
          </a:prstGeom>
          <a:noFill/>
          <a:ln>
            <a:noFill/>
          </a:ln>
        </p:spPr>
        <p:txBody>
          <a:bodyPr anchorCtr="0" anchor="t" bIns="0" lIns="0" spcFirstLastPara="1" rIns="0" wrap="square" tIns="0">
            <a:spAutoFit/>
          </a:bodyPr>
          <a:lstStyle/>
          <a:p>
            <a:pPr indent="0" lvl="0" marL="0" marR="0" rtl="0" algn="ctr">
              <a:lnSpc>
                <a:spcPct val="95996"/>
              </a:lnSpc>
              <a:spcBef>
                <a:spcPts val="0"/>
              </a:spcBef>
              <a:spcAft>
                <a:spcPts val="0"/>
              </a:spcAft>
              <a:buNone/>
            </a:pPr>
            <a:r>
              <a:rPr b="0" i="0" lang="en" sz="5200" u="none" cap="none" strike="noStrike">
                <a:solidFill>
                  <a:srgbClr val="324842"/>
                </a:solidFill>
                <a:latin typeface="Arial"/>
                <a:ea typeface="Arial"/>
                <a:cs typeface="Arial"/>
                <a:sym typeface="Arial"/>
              </a:rPr>
              <a:t>News Articles</a:t>
            </a:r>
            <a:endParaRPr sz="700"/>
          </a:p>
        </p:txBody>
      </p:sp>
      <p:sp>
        <p:nvSpPr>
          <p:cNvPr id="274" name="Google Shape;274;p35"/>
          <p:cNvSpPr/>
          <p:nvPr/>
        </p:nvSpPr>
        <p:spPr>
          <a:xfrm rot="10800000">
            <a:off x="0" y="0"/>
            <a:ext cx="1306698" cy="1808579"/>
          </a:xfrm>
          <a:custGeom>
            <a:rect b="b" l="l" r="r" t="t"/>
            <a:pathLst>
              <a:path extrusionOk="0" h="3617157" w="2613396">
                <a:moveTo>
                  <a:pt x="2613396" y="3617157"/>
                </a:moveTo>
                <a:lnTo>
                  <a:pt x="0" y="3617157"/>
                </a:lnTo>
                <a:lnTo>
                  <a:pt x="0" y="0"/>
                </a:lnTo>
                <a:lnTo>
                  <a:pt x="2613396" y="0"/>
                </a:lnTo>
                <a:lnTo>
                  <a:pt x="2613396" y="3617157"/>
                </a:lnTo>
                <a:close/>
              </a:path>
            </a:pathLst>
          </a:custGeom>
          <a:blipFill rotWithShape="1">
            <a:blip r:embed="rId7">
              <a:alphaModFix/>
            </a:blip>
            <a:stretch>
              <a:fillRect b="0" l="0" r="0" t="0"/>
            </a:stretch>
          </a:blipFill>
          <a:ln>
            <a:noFill/>
          </a:ln>
        </p:spPr>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6"/>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10609" l="0" r="0" t="-41095"/>
            </a:stretch>
          </a:blipFill>
          <a:ln>
            <a:noFill/>
          </a:ln>
        </p:spPr>
      </p:sp>
      <p:grpSp>
        <p:nvGrpSpPr>
          <p:cNvPr id="280" name="Google Shape;280;p36"/>
          <p:cNvGrpSpPr/>
          <p:nvPr/>
        </p:nvGrpSpPr>
        <p:grpSpPr>
          <a:xfrm>
            <a:off x="514350" y="442020"/>
            <a:ext cx="8115300" cy="4094002"/>
            <a:chOff x="0" y="-192881"/>
            <a:chExt cx="21640800" cy="10917339"/>
          </a:xfrm>
        </p:grpSpPr>
        <p:grpSp>
          <p:nvGrpSpPr>
            <p:cNvPr id="281" name="Google Shape;281;p36"/>
            <p:cNvGrpSpPr/>
            <p:nvPr/>
          </p:nvGrpSpPr>
          <p:grpSpPr>
            <a:xfrm>
              <a:off x="0" y="-192881"/>
              <a:ext cx="21640800" cy="10917339"/>
              <a:chOff x="0" y="-38100"/>
              <a:chExt cx="4274726" cy="2156511"/>
            </a:xfrm>
          </p:grpSpPr>
          <p:sp>
            <p:nvSpPr>
              <p:cNvPr id="282" name="Google Shape;282;p36"/>
              <p:cNvSpPr/>
              <p:nvPr/>
            </p:nvSpPr>
            <p:spPr>
              <a:xfrm>
                <a:off x="0" y="0"/>
                <a:ext cx="4274726" cy="2118411"/>
              </a:xfrm>
              <a:custGeom>
                <a:rect b="b" l="l" r="r" t="t"/>
                <a:pathLst>
                  <a:path extrusionOk="0" h="2118411" w="4274726">
                    <a:moveTo>
                      <a:pt x="0" y="0"/>
                    </a:moveTo>
                    <a:lnTo>
                      <a:pt x="4274726" y="0"/>
                    </a:lnTo>
                    <a:lnTo>
                      <a:pt x="4274726" y="2118411"/>
                    </a:lnTo>
                    <a:lnTo>
                      <a:pt x="0" y="2118411"/>
                    </a:lnTo>
                    <a:close/>
                  </a:path>
                </a:pathLst>
              </a:custGeom>
              <a:solidFill>
                <a:srgbClr val="FFFFFF">
                  <a:alpha val="86666"/>
                </a:srgbClr>
              </a:solidFill>
              <a:ln>
                <a:noFill/>
              </a:ln>
            </p:spPr>
          </p:sp>
          <p:sp>
            <p:nvSpPr>
              <p:cNvPr id="283" name="Google Shape;283;p36"/>
              <p:cNvSpPr txBox="1"/>
              <p:nvPr/>
            </p:nvSpPr>
            <p:spPr>
              <a:xfrm>
                <a:off x="0" y="-38100"/>
                <a:ext cx="4274726" cy="2156511"/>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84" name="Google Shape;284;p36"/>
            <p:cNvSpPr txBox="1"/>
            <p:nvPr/>
          </p:nvSpPr>
          <p:spPr>
            <a:xfrm>
              <a:off x="500929" y="2750095"/>
              <a:ext cx="20638942" cy="6602307"/>
            </a:xfrm>
            <a:prstGeom prst="rect">
              <a:avLst/>
            </a:prstGeom>
            <a:noFill/>
            <a:ln>
              <a:noFill/>
            </a:ln>
          </p:spPr>
          <p:txBody>
            <a:bodyPr anchorCtr="0" anchor="t" bIns="0" lIns="0" spcFirstLastPara="1" rIns="0" wrap="square" tIns="0">
              <a:spAutoFit/>
            </a:bodyPr>
            <a:lstStyle/>
            <a:p>
              <a:pPr indent="-215900" lvl="1" marL="431800" marR="0" rtl="0" algn="l">
                <a:lnSpc>
                  <a:spcPct val="139009"/>
                </a:lnSpc>
                <a:spcBef>
                  <a:spcPts val="0"/>
                </a:spcBef>
                <a:spcAft>
                  <a:spcPts val="0"/>
                </a:spcAft>
                <a:buClr>
                  <a:srgbClr val="324842"/>
                </a:buClr>
                <a:buSzPts val="2000"/>
                <a:buFont typeface="Arial"/>
                <a:buChar char="•"/>
              </a:pPr>
              <a:r>
                <a:rPr b="1" i="0" lang="en" sz="2000" u="none" cap="none" strike="noStrike">
                  <a:solidFill>
                    <a:srgbClr val="324842"/>
                  </a:solidFill>
                  <a:latin typeface="Arial"/>
                  <a:ea typeface="Arial"/>
                  <a:cs typeface="Arial"/>
                  <a:sym typeface="Arial"/>
                </a:rPr>
                <a:t>The Indigenous Origins of Maple Syrup, </a:t>
              </a:r>
              <a:r>
                <a:rPr b="0" i="0" lang="en" sz="2000" u="none" cap="none" strike="noStrike">
                  <a:solidFill>
                    <a:srgbClr val="324842"/>
                  </a:solidFill>
                  <a:latin typeface="Arial"/>
                  <a:ea typeface="Arial"/>
                  <a:cs typeface="Arial"/>
                  <a:sym typeface="Arial"/>
                </a:rPr>
                <a:t>Winter 2022</a:t>
              </a:r>
              <a:endParaRPr sz="700"/>
            </a:p>
            <a:p>
              <a:pPr indent="-292100" lvl="2" marL="863600" marR="0" rtl="0" algn="l">
                <a:lnSpc>
                  <a:spcPct val="139009"/>
                </a:lnSpc>
                <a:spcBef>
                  <a:spcPts val="0"/>
                </a:spcBef>
                <a:spcAft>
                  <a:spcPts val="0"/>
                </a:spcAft>
                <a:buClr>
                  <a:srgbClr val="324842"/>
                </a:buClr>
                <a:buSzPts val="2000"/>
                <a:buFont typeface="Arial"/>
                <a:buChar char="⚬"/>
              </a:pPr>
              <a:r>
                <a:rPr b="0" i="0" lang="en" sz="2000" u="sng" cap="none" strike="noStrike">
                  <a:solidFill>
                    <a:schemeClr val="hlink"/>
                  </a:solidFill>
                  <a:latin typeface="Arial"/>
                  <a:ea typeface="Arial"/>
                  <a:cs typeface="Arial"/>
                  <a:sym typeface="Arial"/>
                  <a:hlinkClick r:id="rId4"/>
                </a:rPr>
                <a:t>Article Link</a:t>
              </a:r>
              <a:endParaRPr sz="700"/>
            </a:p>
            <a:p>
              <a:pPr indent="-215900" lvl="1" marL="431800" marR="0" rtl="0" algn="l">
                <a:lnSpc>
                  <a:spcPct val="139009"/>
                </a:lnSpc>
                <a:spcBef>
                  <a:spcPts val="0"/>
                </a:spcBef>
                <a:spcAft>
                  <a:spcPts val="0"/>
                </a:spcAft>
                <a:buClr>
                  <a:srgbClr val="324842"/>
                </a:buClr>
                <a:buSzPts val="2000"/>
                <a:buFont typeface="Arial"/>
                <a:buChar char="•"/>
              </a:pPr>
              <a:r>
                <a:rPr b="1" i="0" lang="en" sz="2000" u="none" cap="none" strike="noStrike">
                  <a:solidFill>
                    <a:srgbClr val="324842"/>
                  </a:solidFill>
                  <a:latin typeface="Arial"/>
                  <a:ea typeface="Arial"/>
                  <a:cs typeface="Arial"/>
                  <a:sym typeface="Arial"/>
                </a:rPr>
                <a:t>History of Maple Syrup</a:t>
              </a:r>
              <a:endParaRPr sz="700"/>
            </a:p>
            <a:p>
              <a:pPr indent="-292100" lvl="2" marL="863600" marR="0" rtl="0" algn="l">
                <a:lnSpc>
                  <a:spcPct val="139009"/>
                </a:lnSpc>
                <a:spcBef>
                  <a:spcPts val="0"/>
                </a:spcBef>
                <a:spcAft>
                  <a:spcPts val="0"/>
                </a:spcAft>
                <a:buClr>
                  <a:srgbClr val="324842"/>
                </a:buClr>
                <a:buSzPts val="2000"/>
                <a:buFont typeface="Arial"/>
                <a:buChar char="⚬"/>
              </a:pPr>
              <a:r>
                <a:rPr b="0" i="0" lang="en" sz="2000" u="sng" cap="none" strike="noStrike">
                  <a:solidFill>
                    <a:schemeClr val="hlink"/>
                  </a:solidFill>
                  <a:latin typeface="Arial"/>
                  <a:ea typeface="Arial"/>
                  <a:cs typeface="Arial"/>
                  <a:sym typeface="Arial"/>
                  <a:hlinkClick r:id="rId5"/>
                </a:rPr>
                <a:t>Article Link</a:t>
              </a:r>
              <a:endParaRPr sz="700"/>
            </a:p>
            <a:p>
              <a:pPr indent="-215900" lvl="1" marL="431800" marR="0" rtl="0" algn="l">
                <a:lnSpc>
                  <a:spcPct val="139009"/>
                </a:lnSpc>
                <a:spcBef>
                  <a:spcPts val="0"/>
                </a:spcBef>
                <a:spcAft>
                  <a:spcPts val="0"/>
                </a:spcAft>
                <a:buClr>
                  <a:srgbClr val="324842"/>
                </a:buClr>
                <a:buSzPts val="2000"/>
                <a:buFont typeface="Arial"/>
                <a:buChar char="•"/>
              </a:pPr>
              <a:r>
                <a:rPr b="1" i="0" lang="en" sz="2000" u="none" cap="none" strike="noStrike">
                  <a:solidFill>
                    <a:srgbClr val="324842"/>
                  </a:solidFill>
                  <a:latin typeface="Arial"/>
                  <a:ea typeface="Arial"/>
                  <a:cs typeface="Arial"/>
                  <a:sym typeface="Arial"/>
                </a:rPr>
                <a:t>From Tree to Table: The Sweet Story of How Maine Maple Syrup is Made</a:t>
              </a:r>
              <a:r>
                <a:rPr b="0" i="0" lang="en" sz="2000" u="none" cap="none" strike="noStrike">
                  <a:solidFill>
                    <a:srgbClr val="324842"/>
                  </a:solidFill>
                  <a:latin typeface="Arial"/>
                  <a:ea typeface="Arial"/>
                  <a:cs typeface="Arial"/>
                  <a:sym typeface="Arial"/>
                </a:rPr>
                <a:t>, February 2024</a:t>
              </a:r>
              <a:endParaRPr sz="700"/>
            </a:p>
            <a:p>
              <a:pPr indent="-292100" lvl="2" marL="863600" marR="0" rtl="0" algn="l">
                <a:lnSpc>
                  <a:spcPct val="139009"/>
                </a:lnSpc>
                <a:spcBef>
                  <a:spcPts val="0"/>
                </a:spcBef>
                <a:spcAft>
                  <a:spcPts val="0"/>
                </a:spcAft>
                <a:buClr>
                  <a:srgbClr val="324842"/>
                </a:buClr>
                <a:buSzPts val="2000"/>
                <a:buFont typeface="Arial"/>
                <a:buChar char="⚬"/>
              </a:pPr>
              <a:r>
                <a:rPr b="0" i="0" lang="en" sz="2000" u="sng" cap="none" strike="noStrike">
                  <a:solidFill>
                    <a:schemeClr val="hlink"/>
                  </a:solidFill>
                  <a:latin typeface="Arial"/>
                  <a:ea typeface="Arial"/>
                  <a:cs typeface="Arial"/>
                  <a:sym typeface="Arial"/>
                  <a:hlinkClick r:id="rId6"/>
                </a:rPr>
                <a:t>Article Link</a:t>
              </a:r>
              <a:endParaRPr sz="700"/>
            </a:p>
          </p:txBody>
        </p:sp>
      </p:grpSp>
      <p:sp>
        <p:nvSpPr>
          <p:cNvPr id="285" name="Google Shape;285;p36"/>
          <p:cNvSpPr/>
          <p:nvPr/>
        </p:nvSpPr>
        <p:spPr>
          <a:xfrm>
            <a:off x="7837302" y="3334921"/>
            <a:ext cx="1306698" cy="1808579"/>
          </a:xfrm>
          <a:custGeom>
            <a:rect b="b" l="l" r="r" t="t"/>
            <a:pathLst>
              <a:path extrusionOk="0" h="3617157" w="2613396">
                <a:moveTo>
                  <a:pt x="0" y="0"/>
                </a:moveTo>
                <a:lnTo>
                  <a:pt x="2613396" y="0"/>
                </a:lnTo>
                <a:lnTo>
                  <a:pt x="2613396" y="3617157"/>
                </a:lnTo>
                <a:lnTo>
                  <a:pt x="0" y="3617157"/>
                </a:lnTo>
                <a:lnTo>
                  <a:pt x="0" y="0"/>
                </a:lnTo>
                <a:close/>
              </a:path>
            </a:pathLst>
          </a:custGeom>
          <a:blipFill rotWithShape="1">
            <a:blip r:embed="rId7">
              <a:alphaModFix/>
            </a:blip>
            <a:stretch>
              <a:fillRect b="0" l="0" r="0" t="0"/>
            </a:stretch>
          </a:blipFill>
          <a:ln>
            <a:noFill/>
          </a:ln>
        </p:spPr>
      </p:sp>
      <p:sp>
        <p:nvSpPr>
          <p:cNvPr id="286" name="Google Shape;286;p36"/>
          <p:cNvSpPr txBox="1"/>
          <p:nvPr/>
        </p:nvSpPr>
        <p:spPr>
          <a:xfrm>
            <a:off x="1576640" y="794893"/>
            <a:ext cx="5990720" cy="680892"/>
          </a:xfrm>
          <a:prstGeom prst="rect">
            <a:avLst/>
          </a:prstGeom>
          <a:noFill/>
          <a:ln>
            <a:noFill/>
          </a:ln>
        </p:spPr>
        <p:txBody>
          <a:bodyPr anchorCtr="0" anchor="t" bIns="0" lIns="0" spcFirstLastPara="1" rIns="0" wrap="square" tIns="0">
            <a:spAutoFit/>
          </a:bodyPr>
          <a:lstStyle/>
          <a:p>
            <a:pPr indent="0" lvl="0" marL="0" marR="0" rtl="0" algn="ctr">
              <a:lnSpc>
                <a:spcPct val="95996"/>
              </a:lnSpc>
              <a:spcBef>
                <a:spcPts val="0"/>
              </a:spcBef>
              <a:spcAft>
                <a:spcPts val="0"/>
              </a:spcAft>
              <a:buNone/>
            </a:pPr>
            <a:r>
              <a:rPr b="0" i="0" lang="en" sz="5200" u="none" cap="none" strike="noStrike">
                <a:solidFill>
                  <a:srgbClr val="324842"/>
                </a:solidFill>
                <a:latin typeface="Arial"/>
                <a:ea typeface="Arial"/>
                <a:cs typeface="Arial"/>
                <a:sym typeface="Arial"/>
              </a:rPr>
              <a:t>News Articles</a:t>
            </a:r>
            <a:endParaRPr sz="700"/>
          </a:p>
        </p:txBody>
      </p:sp>
      <p:sp>
        <p:nvSpPr>
          <p:cNvPr id="287" name="Google Shape;287;p36"/>
          <p:cNvSpPr/>
          <p:nvPr/>
        </p:nvSpPr>
        <p:spPr>
          <a:xfrm rot="10800000">
            <a:off x="0" y="0"/>
            <a:ext cx="1306698" cy="1808579"/>
          </a:xfrm>
          <a:custGeom>
            <a:rect b="b" l="l" r="r" t="t"/>
            <a:pathLst>
              <a:path extrusionOk="0" h="3617157" w="2613396">
                <a:moveTo>
                  <a:pt x="2613396" y="3617157"/>
                </a:moveTo>
                <a:lnTo>
                  <a:pt x="0" y="3617157"/>
                </a:lnTo>
                <a:lnTo>
                  <a:pt x="0" y="0"/>
                </a:lnTo>
                <a:lnTo>
                  <a:pt x="2613396" y="0"/>
                </a:lnTo>
                <a:lnTo>
                  <a:pt x="2613396" y="3617157"/>
                </a:lnTo>
                <a:close/>
              </a:path>
            </a:pathLst>
          </a:custGeom>
          <a:blipFill rotWithShape="1">
            <a:blip r:embed="rId7">
              <a:alphaModFix/>
            </a:blip>
            <a:stretch>
              <a:fillRect b="0" l="0" r="0" t="0"/>
            </a:stretch>
          </a:blipFill>
          <a:ln>
            <a:noFill/>
          </a:ln>
        </p:spPr>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7"/>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10609" l="0" r="0" t="-41095"/>
            </a:stretch>
          </a:blipFill>
          <a:ln>
            <a:noFill/>
          </a:ln>
        </p:spPr>
      </p:sp>
      <p:grpSp>
        <p:nvGrpSpPr>
          <p:cNvPr id="293" name="Google Shape;293;p37"/>
          <p:cNvGrpSpPr/>
          <p:nvPr/>
        </p:nvGrpSpPr>
        <p:grpSpPr>
          <a:xfrm>
            <a:off x="514350" y="442020"/>
            <a:ext cx="8115300" cy="4094002"/>
            <a:chOff x="0" y="-192881"/>
            <a:chExt cx="21640800" cy="10917339"/>
          </a:xfrm>
        </p:grpSpPr>
        <p:grpSp>
          <p:nvGrpSpPr>
            <p:cNvPr id="294" name="Google Shape;294;p37"/>
            <p:cNvGrpSpPr/>
            <p:nvPr/>
          </p:nvGrpSpPr>
          <p:grpSpPr>
            <a:xfrm>
              <a:off x="0" y="-192881"/>
              <a:ext cx="21640800" cy="10917339"/>
              <a:chOff x="0" y="-38100"/>
              <a:chExt cx="4274726" cy="2156511"/>
            </a:xfrm>
          </p:grpSpPr>
          <p:sp>
            <p:nvSpPr>
              <p:cNvPr id="295" name="Google Shape;295;p37"/>
              <p:cNvSpPr/>
              <p:nvPr/>
            </p:nvSpPr>
            <p:spPr>
              <a:xfrm>
                <a:off x="0" y="0"/>
                <a:ext cx="4274726" cy="2118411"/>
              </a:xfrm>
              <a:custGeom>
                <a:rect b="b" l="l" r="r" t="t"/>
                <a:pathLst>
                  <a:path extrusionOk="0" h="2118411" w="4274726">
                    <a:moveTo>
                      <a:pt x="0" y="0"/>
                    </a:moveTo>
                    <a:lnTo>
                      <a:pt x="4274726" y="0"/>
                    </a:lnTo>
                    <a:lnTo>
                      <a:pt x="4274726" y="2118411"/>
                    </a:lnTo>
                    <a:lnTo>
                      <a:pt x="0" y="2118411"/>
                    </a:lnTo>
                    <a:close/>
                  </a:path>
                </a:pathLst>
              </a:custGeom>
              <a:solidFill>
                <a:srgbClr val="FFFFFF">
                  <a:alpha val="86666"/>
                </a:srgbClr>
              </a:solidFill>
              <a:ln>
                <a:noFill/>
              </a:ln>
            </p:spPr>
          </p:sp>
          <p:sp>
            <p:nvSpPr>
              <p:cNvPr id="296" name="Google Shape;296;p37"/>
              <p:cNvSpPr txBox="1"/>
              <p:nvPr/>
            </p:nvSpPr>
            <p:spPr>
              <a:xfrm>
                <a:off x="0" y="-38100"/>
                <a:ext cx="4274726" cy="2156511"/>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97" name="Google Shape;297;p37"/>
            <p:cNvSpPr txBox="1"/>
            <p:nvPr/>
          </p:nvSpPr>
          <p:spPr>
            <a:xfrm>
              <a:off x="500929" y="2750095"/>
              <a:ext cx="20638942" cy="6602307"/>
            </a:xfrm>
            <a:prstGeom prst="rect">
              <a:avLst/>
            </a:prstGeom>
            <a:noFill/>
            <a:ln>
              <a:noFill/>
            </a:ln>
          </p:spPr>
          <p:txBody>
            <a:bodyPr anchorCtr="0" anchor="t" bIns="0" lIns="0" spcFirstLastPara="1" rIns="0" wrap="square" tIns="0">
              <a:spAutoFit/>
            </a:bodyPr>
            <a:lstStyle/>
            <a:p>
              <a:pPr indent="-215900" lvl="1" marL="431800" marR="0" rtl="0" algn="l">
                <a:lnSpc>
                  <a:spcPct val="139009"/>
                </a:lnSpc>
                <a:spcBef>
                  <a:spcPts val="0"/>
                </a:spcBef>
                <a:spcAft>
                  <a:spcPts val="0"/>
                </a:spcAft>
                <a:buClr>
                  <a:srgbClr val="324842"/>
                </a:buClr>
                <a:buSzPts val="2000"/>
                <a:buFont typeface="Arial"/>
                <a:buChar char="•"/>
              </a:pPr>
              <a:r>
                <a:rPr b="1" i="0" lang="en" sz="2000" u="none" cap="none" strike="noStrike">
                  <a:solidFill>
                    <a:srgbClr val="324842"/>
                  </a:solidFill>
                  <a:latin typeface="Arial"/>
                  <a:ea typeface="Arial"/>
                  <a:cs typeface="Arial"/>
                  <a:sym typeface="Arial"/>
                </a:rPr>
                <a:t>Maple Syrup: Tapping Tutorial, by Wabanaki Public Health &amp; Wellness </a:t>
              </a:r>
              <a:endParaRPr sz="700"/>
            </a:p>
            <a:p>
              <a:pPr indent="-292100" lvl="2" marL="863600" marR="0" rtl="0" algn="l">
                <a:lnSpc>
                  <a:spcPct val="139009"/>
                </a:lnSpc>
                <a:spcBef>
                  <a:spcPts val="0"/>
                </a:spcBef>
                <a:spcAft>
                  <a:spcPts val="0"/>
                </a:spcAft>
                <a:buClr>
                  <a:srgbClr val="324842"/>
                </a:buClr>
                <a:buSzPts val="2000"/>
                <a:buFont typeface="Arial"/>
                <a:buChar char="⚬"/>
              </a:pPr>
              <a:r>
                <a:rPr b="0" i="0" lang="en" sz="2000" u="sng" cap="none" strike="noStrike">
                  <a:solidFill>
                    <a:srgbClr val="324842"/>
                  </a:solidFill>
                  <a:latin typeface="Arial"/>
                  <a:ea typeface="Arial"/>
                  <a:cs typeface="Arial"/>
                  <a:sym typeface="Arial"/>
                </a:rPr>
                <a:t>https://youtu.be/pCjUqRpqemI?si=0Kf5Ku7U_FBR5x2W</a:t>
              </a:r>
              <a:endParaRPr sz="700"/>
            </a:p>
            <a:p>
              <a:pPr indent="-215900" lvl="1" marL="431800" marR="0" rtl="0" algn="l">
                <a:lnSpc>
                  <a:spcPct val="139009"/>
                </a:lnSpc>
                <a:spcBef>
                  <a:spcPts val="0"/>
                </a:spcBef>
                <a:spcAft>
                  <a:spcPts val="0"/>
                </a:spcAft>
                <a:buClr>
                  <a:srgbClr val="324842"/>
                </a:buClr>
                <a:buSzPts val="2000"/>
                <a:buFont typeface="Arial"/>
                <a:buChar char="•"/>
              </a:pPr>
              <a:r>
                <a:rPr b="1" i="0" lang="en" sz="2000" u="none" cap="none" strike="noStrike">
                  <a:solidFill>
                    <a:srgbClr val="324842"/>
                  </a:solidFill>
                  <a:latin typeface="Arial"/>
                  <a:ea typeface="Arial"/>
                  <a:cs typeface="Arial"/>
                  <a:sym typeface="Arial"/>
                </a:rPr>
                <a:t>2021 Native American Heritage Month - Maple Syrup Harvesting</a:t>
              </a:r>
              <a:endParaRPr sz="700"/>
            </a:p>
            <a:p>
              <a:pPr indent="-292100" lvl="2" marL="863600" marR="0" rtl="0" algn="l">
                <a:lnSpc>
                  <a:spcPct val="139009"/>
                </a:lnSpc>
                <a:spcBef>
                  <a:spcPts val="0"/>
                </a:spcBef>
                <a:spcAft>
                  <a:spcPts val="0"/>
                </a:spcAft>
                <a:buClr>
                  <a:srgbClr val="324842"/>
                </a:buClr>
                <a:buSzPts val="2000"/>
                <a:buFont typeface="Arial"/>
                <a:buChar char="⚬"/>
              </a:pPr>
              <a:r>
                <a:rPr b="0" i="0" lang="en" sz="2000" u="sng" cap="none" strike="noStrike">
                  <a:solidFill>
                    <a:schemeClr val="hlink"/>
                  </a:solidFill>
                  <a:latin typeface="Arial"/>
                  <a:ea typeface="Arial"/>
                  <a:cs typeface="Arial"/>
                  <a:sym typeface="Arial"/>
                  <a:hlinkClick r:id="rId4"/>
                </a:rPr>
                <a:t>https://www.youtube.com/watch?v=OSsi_Jo9bRI</a:t>
              </a:r>
              <a:endParaRPr sz="700"/>
            </a:p>
            <a:p>
              <a:pPr indent="-215900" lvl="1" marL="431800" marR="0" rtl="0" algn="l">
                <a:lnSpc>
                  <a:spcPct val="139009"/>
                </a:lnSpc>
                <a:spcBef>
                  <a:spcPts val="0"/>
                </a:spcBef>
                <a:spcAft>
                  <a:spcPts val="0"/>
                </a:spcAft>
                <a:buClr>
                  <a:srgbClr val="324842"/>
                </a:buClr>
                <a:buSzPts val="2000"/>
                <a:buFont typeface="Arial"/>
                <a:buChar char="•"/>
              </a:pPr>
              <a:r>
                <a:rPr b="1" i="0" lang="en" sz="2000" u="sng" cap="none" strike="noStrike">
                  <a:solidFill>
                    <a:srgbClr val="324842"/>
                  </a:solidFill>
                  <a:latin typeface="Arial"/>
                  <a:ea typeface="Arial"/>
                  <a:cs typeface="Arial"/>
                  <a:sym typeface="Arial"/>
                </a:rPr>
                <a:t>Traditional Native Ways of Making Maple Syrup</a:t>
              </a:r>
              <a:endParaRPr sz="700"/>
            </a:p>
            <a:p>
              <a:pPr indent="-292100" lvl="2" marL="863600" marR="0" rtl="0" algn="l">
                <a:lnSpc>
                  <a:spcPct val="139009"/>
                </a:lnSpc>
                <a:spcBef>
                  <a:spcPts val="0"/>
                </a:spcBef>
                <a:spcAft>
                  <a:spcPts val="0"/>
                </a:spcAft>
                <a:buClr>
                  <a:srgbClr val="324842"/>
                </a:buClr>
                <a:buSzPts val="2000"/>
                <a:buFont typeface="Arial"/>
                <a:buChar char="⚬"/>
              </a:pPr>
              <a:r>
                <a:rPr b="0" i="0" lang="en" sz="2000" u="sng" cap="none" strike="noStrike">
                  <a:solidFill>
                    <a:schemeClr val="hlink"/>
                  </a:solidFill>
                  <a:latin typeface="Arial"/>
                  <a:ea typeface="Arial"/>
                  <a:cs typeface="Arial"/>
                  <a:sym typeface="Arial"/>
                  <a:hlinkClick r:id="rId5"/>
                </a:rPr>
                <a:t>https://www.facebook.com/groups/1030933133632407/posts/7456601367732186/</a:t>
              </a:r>
              <a:endParaRPr sz="700"/>
            </a:p>
          </p:txBody>
        </p:sp>
      </p:grpSp>
      <p:sp>
        <p:nvSpPr>
          <p:cNvPr id="298" name="Google Shape;298;p37"/>
          <p:cNvSpPr/>
          <p:nvPr/>
        </p:nvSpPr>
        <p:spPr>
          <a:xfrm>
            <a:off x="7837302" y="3334921"/>
            <a:ext cx="1306698" cy="1808579"/>
          </a:xfrm>
          <a:custGeom>
            <a:rect b="b" l="l" r="r" t="t"/>
            <a:pathLst>
              <a:path extrusionOk="0" h="3617157" w="2613396">
                <a:moveTo>
                  <a:pt x="0" y="0"/>
                </a:moveTo>
                <a:lnTo>
                  <a:pt x="2613396" y="0"/>
                </a:lnTo>
                <a:lnTo>
                  <a:pt x="2613396" y="3617157"/>
                </a:lnTo>
                <a:lnTo>
                  <a:pt x="0" y="3617157"/>
                </a:lnTo>
                <a:lnTo>
                  <a:pt x="0" y="0"/>
                </a:lnTo>
                <a:close/>
              </a:path>
            </a:pathLst>
          </a:custGeom>
          <a:blipFill rotWithShape="1">
            <a:blip r:embed="rId6">
              <a:alphaModFix/>
            </a:blip>
            <a:stretch>
              <a:fillRect b="0" l="0" r="0" t="0"/>
            </a:stretch>
          </a:blipFill>
          <a:ln>
            <a:noFill/>
          </a:ln>
        </p:spPr>
      </p:sp>
      <p:sp>
        <p:nvSpPr>
          <p:cNvPr id="299" name="Google Shape;299;p37"/>
          <p:cNvSpPr txBox="1"/>
          <p:nvPr/>
        </p:nvSpPr>
        <p:spPr>
          <a:xfrm>
            <a:off x="1576640" y="794893"/>
            <a:ext cx="5990720" cy="680892"/>
          </a:xfrm>
          <a:prstGeom prst="rect">
            <a:avLst/>
          </a:prstGeom>
          <a:noFill/>
          <a:ln>
            <a:noFill/>
          </a:ln>
        </p:spPr>
        <p:txBody>
          <a:bodyPr anchorCtr="0" anchor="t" bIns="0" lIns="0" spcFirstLastPara="1" rIns="0" wrap="square" tIns="0">
            <a:spAutoFit/>
          </a:bodyPr>
          <a:lstStyle/>
          <a:p>
            <a:pPr indent="0" lvl="0" marL="0" marR="0" rtl="0" algn="ctr">
              <a:lnSpc>
                <a:spcPct val="95996"/>
              </a:lnSpc>
              <a:spcBef>
                <a:spcPts val="0"/>
              </a:spcBef>
              <a:spcAft>
                <a:spcPts val="0"/>
              </a:spcAft>
              <a:buNone/>
            </a:pPr>
            <a:r>
              <a:rPr b="0" i="0" lang="en" sz="5200" u="none" cap="none" strike="noStrike">
                <a:solidFill>
                  <a:srgbClr val="324842"/>
                </a:solidFill>
                <a:latin typeface="Arial"/>
                <a:ea typeface="Arial"/>
                <a:cs typeface="Arial"/>
                <a:sym typeface="Arial"/>
              </a:rPr>
              <a:t>You Tube Videos</a:t>
            </a:r>
            <a:endParaRPr sz="700"/>
          </a:p>
        </p:txBody>
      </p:sp>
      <p:sp>
        <p:nvSpPr>
          <p:cNvPr id="300" name="Google Shape;300;p37"/>
          <p:cNvSpPr/>
          <p:nvPr/>
        </p:nvSpPr>
        <p:spPr>
          <a:xfrm rot="10800000">
            <a:off x="0" y="0"/>
            <a:ext cx="1306698" cy="1808579"/>
          </a:xfrm>
          <a:custGeom>
            <a:rect b="b" l="l" r="r" t="t"/>
            <a:pathLst>
              <a:path extrusionOk="0" h="3617157" w="2613396">
                <a:moveTo>
                  <a:pt x="2613396" y="3617157"/>
                </a:moveTo>
                <a:lnTo>
                  <a:pt x="0" y="3617157"/>
                </a:lnTo>
                <a:lnTo>
                  <a:pt x="0" y="0"/>
                </a:lnTo>
                <a:lnTo>
                  <a:pt x="2613396" y="0"/>
                </a:lnTo>
                <a:lnTo>
                  <a:pt x="2613396" y="3617157"/>
                </a:lnTo>
                <a:close/>
              </a:path>
            </a:pathLst>
          </a:custGeom>
          <a:blipFill rotWithShape="1">
            <a:blip r:embed="rId6">
              <a:alphaModFix/>
            </a:blip>
            <a:stretch>
              <a:fillRect b="0" l="0" r="0" t="0"/>
            </a:stretch>
          </a:blipFill>
          <a:ln>
            <a:noFill/>
          </a:ln>
        </p:spPr>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8"/>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10609" l="0" r="0" t="-41095"/>
            </a:stretch>
          </a:blipFill>
          <a:ln>
            <a:noFill/>
          </a:ln>
        </p:spPr>
      </p:sp>
      <p:grpSp>
        <p:nvGrpSpPr>
          <p:cNvPr id="306" name="Google Shape;306;p38"/>
          <p:cNvGrpSpPr/>
          <p:nvPr/>
        </p:nvGrpSpPr>
        <p:grpSpPr>
          <a:xfrm>
            <a:off x="-314850" y="772655"/>
            <a:ext cx="9636435" cy="4480194"/>
            <a:chOff x="0" y="0"/>
            <a:chExt cx="25697158" cy="11947184"/>
          </a:xfrm>
        </p:grpSpPr>
        <p:sp>
          <p:nvSpPr>
            <p:cNvPr id="307" name="Google Shape;307;p38"/>
            <p:cNvSpPr/>
            <p:nvPr/>
          </p:nvSpPr>
          <p:spPr>
            <a:xfrm>
              <a:off x="0" y="1947059"/>
              <a:ext cx="7516546" cy="10000125"/>
            </a:xfrm>
            <a:custGeom>
              <a:rect b="b" l="l" r="r" t="t"/>
              <a:pathLst>
                <a:path extrusionOk="0" h="10000125" w="7516546">
                  <a:moveTo>
                    <a:pt x="0" y="0"/>
                  </a:moveTo>
                  <a:lnTo>
                    <a:pt x="7516546" y="0"/>
                  </a:lnTo>
                  <a:lnTo>
                    <a:pt x="7516546" y="10000125"/>
                  </a:lnTo>
                  <a:lnTo>
                    <a:pt x="0" y="10000125"/>
                  </a:lnTo>
                  <a:lnTo>
                    <a:pt x="0" y="0"/>
                  </a:lnTo>
                  <a:close/>
                </a:path>
              </a:pathLst>
            </a:custGeom>
            <a:blipFill rotWithShape="1">
              <a:blip r:embed="rId4">
                <a:alphaModFix/>
              </a:blip>
              <a:stretch>
                <a:fillRect b="-41484" l="0" r="0" t="0"/>
              </a:stretch>
            </a:blipFill>
            <a:ln>
              <a:noFill/>
            </a:ln>
          </p:spPr>
        </p:sp>
        <p:sp>
          <p:nvSpPr>
            <p:cNvPr id="308" name="Google Shape;308;p38"/>
            <p:cNvSpPr/>
            <p:nvPr/>
          </p:nvSpPr>
          <p:spPr>
            <a:xfrm>
              <a:off x="19584596" y="0"/>
              <a:ext cx="6112562" cy="11947184"/>
            </a:xfrm>
            <a:custGeom>
              <a:rect b="b" l="l" r="r" t="t"/>
              <a:pathLst>
                <a:path extrusionOk="0" h="11947184" w="6112562">
                  <a:moveTo>
                    <a:pt x="0" y="0"/>
                  </a:moveTo>
                  <a:lnTo>
                    <a:pt x="6112562" y="0"/>
                  </a:lnTo>
                  <a:lnTo>
                    <a:pt x="6112562" y="11947184"/>
                  </a:lnTo>
                  <a:lnTo>
                    <a:pt x="0" y="11947184"/>
                  </a:lnTo>
                  <a:lnTo>
                    <a:pt x="0" y="0"/>
                  </a:lnTo>
                  <a:close/>
                </a:path>
              </a:pathLst>
            </a:custGeom>
            <a:blipFill rotWithShape="1">
              <a:blip r:embed="rId5">
                <a:alphaModFix/>
              </a:blip>
              <a:stretch>
                <a:fillRect b="-13905" l="0" r="0" t="0"/>
              </a:stretch>
            </a:blipFill>
            <a:ln>
              <a:noFill/>
            </a:ln>
          </p:spPr>
        </p:sp>
      </p:grpSp>
      <p:grpSp>
        <p:nvGrpSpPr>
          <p:cNvPr id="309" name="Google Shape;309;p38"/>
          <p:cNvGrpSpPr/>
          <p:nvPr/>
        </p:nvGrpSpPr>
        <p:grpSpPr>
          <a:xfrm>
            <a:off x="514350" y="918270"/>
            <a:ext cx="8115300" cy="3234630"/>
            <a:chOff x="0" y="-192881"/>
            <a:chExt cx="21640800" cy="8625681"/>
          </a:xfrm>
        </p:grpSpPr>
        <p:grpSp>
          <p:nvGrpSpPr>
            <p:cNvPr id="310" name="Google Shape;310;p38"/>
            <p:cNvGrpSpPr/>
            <p:nvPr/>
          </p:nvGrpSpPr>
          <p:grpSpPr>
            <a:xfrm>
              <a:off x="0" y="-192881"/>
              <a:ext cx="21640800" cy="8625681"/>
              <a:chOff x="0" y="-38100"/>
              <a:chExt cx="4274726" cy="1703838"/>
            </a:xfrm>
          </p:grpSpPr>
          <p:sp>
            <p:nvSpPr>
              <p:cNvPr id="311" name="Google Shape;311;p38"/>
              <p:cNvSpPr/>
              <p:nvPr/>
            </p:nvSpPr>
            <p:spPr>
              <a:xfrm>
                <a:off x="0" y="0"/>
                <a:ext cx="4274726" cy="1665738"/>
              </a:xfrm>
              <a:custGeom>
                <a:rect b="b" l="l" r="r" t="t"/>
                <a:pathLst>
                  <a:path extrusionOk="0" h="1665738" w="4274726">
                    <a:moveTo>
                      <a:pt x="0" y="0"/>
                    </a:moveTo>
                    <a:lnTo>
                      <a:pt x="4274726" y="0"/>
                    </a:lnTo>
                    <a:lnTo>
                      <a:pt x="4274726" y="1665738"/>
                    </a:lnTo>
                    <a:lnTo>
                      <a:pt x="0" y="1665738"/>
                    </a:lnTo>
                    <a:close/>
                  </a:path>
                </a:pathLst>
              </a:custGeom>
              <a:solidFill>
                <a:srgbClr val="FFFFFF">
                  <a:alpha val="68235"/>
                </a:srgbClr>
              </a:solidFill>
              <a:ln>
                <a:noFill/>
              </a:ln>
            </p:spPr>
          </p:sp>
          <p:sp>
            <p:nvSpPr>
              <p:cNvPr id="312" name="Google Shape;312;p38"/>
              <p:cNvSpPr txBox="1"/>
              <p:nvPr/>
            </p:nvSpPr>
            <p:spPr>
              <a:xfrm>
                <a:off x="0" y="-38100"/>
                <a:ext cx="4274726" cy="1703838"/>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313" name="Google Shape;313;p38"/>
            <p:cNvSpPr txBox="1"/>
            <p:nvPr/>
          </p:nvSpPr>
          <p:spPr>
            <a:xfrm>
              <a:off x="1399352" y="1667869"/>
              <a:ext cx="18842095" cy="5078012"/>
            </a:xfrm>
            <a:prstGeom prst="rect">
              <a:avLst/>
            </a:prstGeom>
            <a:noFill/>
            <a:ln>
              <a:noFill/>
            </a:ln>
          </p:spPr>
          <p:txBody>
            <a:bodyPr anchorCtr="0" anchor="t" bIns="0" lIns="0" spcFirstLastPara="1" rIns="0" wrap="square" tIns="0">
              <a:spAutoFit/>
            </a:bodyPr>
            <a:lstStyle/>
            <a:p>
              <a:pPr indent="0" lvl="0" marL="0" marR="0" rtl="0" algn="ctr">
                <a:lnSpc>
                  <a:spcPct val="121001"/>
                </a:lnSpc>
                <a:spcBef>
                  <a:spcPts val="0"/>
                </a:spcBef>
                <a:spcAft>
                  <a:spcPts val="0"/>
                </a:spcAft>
                <a:buNone/>
              </a:pPr>
              <a:r>
                <a:rPr b="0" i="0" lang="en" sz="6200" u="none" cap="none" strike="noStrike">
                  <a:solidFill>
                    <a:srgbClr val="324842"/>
                  </a:solidFill>
                  <a:latin typeface="Arial"/>
                  <a:ea typeface="Arial"/>
                  <a:cs typeface="Arial"/>
                  <a:sym typeface="Arial"/>
                </a:rPr>
                <a:t>Current Maple Syrup resources</a:t>
              </a:r>
              <a:endParaRPr sz="700"/>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9"/>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10609" l="0" r="0" t="-41095"/>
            </a:stretch>
          </a:blipFill>
          <a:ln>
            <a:noFill/>
          </a:ln>
        </p:spPr>
      </p:sp>
      <p:grpSp>
        <p:nvGrpSpPr>
          <p:cNvPr id="319" name="Google Shape;319;p39"/>
          <p:cNvGrpSpPr/>
          <p:nvPr/>
        </p:nvGrpSpPr>
        <p:grpSpPr>
          <a:xfrm>
            <a:off x="514350" y="-7777"/>
            <a:ext cx="8115300" cy="5151277"/>
            <a:chOff x="0" y="-192881"/>
            <a:chExt cx="21640800" cy="13736739"/>
          </a:xfrm>
        </p:grpSpPr>
        <p:grpSp>
          <p:nvGrpSpPr>
            <p:cNvPr id="320" name="Google Shape;320;p39"/>
            <p:cNvGrpSpPr/>
            <p:nvPr/>
          </p:nvGrpSpPr>
          <p:grpSpPr>
            <a:xfrm>
              <a:off x="0" y="-192881"/>
              <a:ext cx="21640800" cy="13736739"/>
              <a:chOff x="0" y="-38100"/>
              <a:chExt cx="4274726" cy="2713430"/>
            </a:xfrm>
          </p:grpSpPr>
          <p:sp>
            <p:nvSpPr>
              <p:cNvPr id="321" name="Google Shape;321;p39"/>
              <p:cNvSpPr/>
              <p:nvPr/>
            </p:nvSpPr>
            <p:spPr>
              <a:xfrm>
                <a:off x="0" y="0"/>
                <a:ext cx="4274726" cy="2675330"/>
              </a:xfrm>
              <a:custGeom>
                <a:rect b="b" l="l" r="r" t="t"/>
                <a:pathLst>
                  <a:path extrusionOk="0" h="2675330" w="4274726">
                    <a:moveTo>
                      <a:pt x="0" y="0"/>
                    </a:moveTo>
                    <a:lnTo>
                      <a:pt x="4274726" y="0"/>
                    </a:lnTo>
                    <a:lnTo>
                      <a:pt x="4274726" y="2675330"/>
                    </a:lnTo>
                    <a:lnTo>
                      <a:pt x="0" y="2675330"/>
                    </a:lnTo>
                    <a:close/>
                  </a:path>
                </a:pathLst>
              </a:custGeom>
              <a:solidFill>
                <a:srgbClr val="FFFFFF">
                  <a:alpha val="86666"/>
                </a:srgbClr>
              </a:solidFill>
              <a:ln>
                <a:noFill/>
              </a:ln>
            </p:spPr>
          </p:sp>
          <p:sp>
            <p:nvSpPr>
              <p:cNvPr id="322" name="Google Shape;322;p39"/>
              <p:cNvSpPr txBox="1"/>
              <p:nvPr/>
            </p:nvSpPr>
            <p:spPr>
              <a:xfrm>
                <a:off x="0" y="-38100"/>
                <a:ext cx="4274726" cy="271343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323" name="Google Shape;323;p39"/>
            <p:cNvSpPr txBox="1"/>
            <p:nvPr/>
          </p:nvSpPr>
          <p:spPr>
            <a:xfrm>
              <a:off x="500929" y="2750095"/>
              <a:ext cx="20638942" cy="9421707"/>
            </a:xfrm>
            <a:prstGeom prst="rect">
              <a:avLst/>
            </a:prstGeom>
            <a:noFill/>
            <a:ln>
              <a:noFill/>
            </a:ln>
          </p:spPr>
          <p:txBody>
            <a:bodyPr anchorCtr="0" anchor="t" bIns="0" lIns="0" spcFirstLastPara="1" rIns="0" wrap="square" tIns="0">
              <a:spAutoFit/>
            </a:bodyPr>
            <a:lstStyle/>
            <a:p>
              <a:pPr indent="-215900" lvl="1" marL="431800" marR="0" rtl="0" algn="l">
                <a:lnSpc>
                  <a:spcPct val="139009"/>
                </a:lnSpc>
                <a:spcBef>
                  <a:spcPts val="0"/>
                </a:spcBef>
                <a:spcAft>
                  <a:spcPts val="0"/>
                </a:spcAft>
                <a:buClr>
                  <a:srgbClr val="324842"/>
                </a:buClr>
                <a:buSzPts val="2000"/>
                <a:buFont typeface="Arial"/>
                <a:buChar char="•"/>
              </a:pPr>
              <a:r>
                <a:rPr b="1" i="0" lang="en" sz="2000" u="none" cap="none" strike="noStrike">
                  <a:solidFill>
                    <a:srgbClr val="324842"/>
                  </a:solidFill>
                  <a:latin typeface="Arial"/>
                  <a:ea typeface="Arial"/>
                  <a:cs typeface="Arial"/>
                  <a:sym typeface="Arial"/>
                </a:rPr>
                <a:t>How Sweet it Is, </a:t>
              </a:r>
              <a:r>
                <a:rPr b="0" i="0" lang="en" sz="2000" u="none" cap="none" strike="noStrike">
                  <a:solidFill>
                    <a:srgbClr val="324842"/>
                  </a:solidFill>
                  <a:latin typeface="Arial"/>
                  <a:ea typeface="Arial"/>
                  <a:cs typeface="Arial"/>
                  <a:sym typeface="Arial"/>
                </a:rPr>
                <a:t>University of Maine</a:t>
              </a:r>
              <a:endParaRPr sz="700"/>
            </a:p>
            <a:p>
              <a:pPr indent="-292100" lvl="2" marL="863600" marR="0" rtl="0" algn="l">
                <a:lnSpc>
                  <a:spcPct val="139009"/>
                </a:lnSpc>
                <a:spcBef>
                  <a:spcPts val="0"/>
                </a:spcBef>
                <a:spcAft>
                  <a:spcPts val="0"/>
                </a:spcAft>
                <a:buClr>
                  <a:srgbClr val="324842"/>
                </a:buClr>
                <a:buSzPts val="2000"/>
                <a:buFont typeface="Arial"/>
                <a:buChar char="⚬"/>
              </a:pPr>
              <a:r>
                <a:rPr b="0" i="0" lang="en" sz="2000" u="sng" cap="none" strike="noStrike">
                  <a:solidFill>
                    <a:schemeClr val="hlink"/>
                  </a:solidFill>
                  <a:latin typeface="Arial"/>
                  <a:ea typeface="Arial"/>
                  <a:cs typeface="Arial"/>
                  <a:sym typeface="Arial"/>
                  <a:hlinkClick r:id="rId4"/>
                </a:rPr>
                <a:t>https://www.youtube.com/watch?v=cEjQw0dqGwk</a:t>
              </a:r>
              <a:endParaRPr sz="700"/>
            </a:p>
            <a:p>
              <a:pPr indent="-215900" lvl="1" marL="431800" marR="0" rtl="0" algn="l">
                <a:lnSpc>
                  <a:spcPct val="139009"/>
                </a:lnSpc>
                <a:spcBef>
                  <a:spcPts val="0"/>
                </a:spcBef>
                <a:spcAft>
                  <a:spcPts val="0"/>
                </a:spcAft>
                <a:buClr>
                  <a:srgbClr val="324842"/>
                </a:buClr>
                <a:buSzPts val="2000"/>
                <a:buFont typeface="Arial"/>
                <a:buChar char="•"/>
              </a:pPr>
              <a:r>
                <a:rPr b="1" i="0" lang="en" sz="2000" u="none" cap="none" strike="noStrike">
                  <a:solidFill>
                    <a:srgbClr val="324842"/>
                  </a:solidFill>
                  <a:latin typeface="Arial"/>
                  <a:ea typeface="Arial"/>
                  <a:cs typeface="Arial"/>
                  <a:sym typeface="Arial"/>
                </a:rPr>
                <a:t>How Do I Identify A Maple Tree?, </a:t>
              </a:r>
              <a:r>
                <a:rPr b="0" i="0" lang="en" sz="2000" u="none" cap="none" strike="noStrike">
                  <a:solidFill>
                    <a:srgbClr val="324842"/>
                  </a:solidFill>
                  <a:latin typeface="Arial"/>
                  <a:ea typeface="Arial"/>
                  <a:cs typeface="Arial"/>
                  <a:sym typeface="Arial"/>
                </a:rPr>
                <a:t>Cincy Nature</a:t>
              </a:r>
              <a:endParaRPr sz="700"/>
            </a:p>
            <a:p>
              <a:pPr indent="-292100" lvl="2" marL="863600" marR="0" rtl="0" algn="l">
                <a:lnSpc>
                  <a:spcPct val="139009"/>
                </a:lnSpc>
                <a:spcBef>
                  <a:spcPts val="0"/>
                </a:spcBef>
                <a:spcAft>
                  <a:spcPts val="0"/>
                </a:spcAft>
                <a:buClr>
                  <a:srgbClr val="324842"/>
                </a:buClr>
                <a:buSzPts val="2000"/>
                <a:buFont typeface="Arial"/>
                <a:buChar char="⚬"/>
              </a:pPr>
              <a:r>
                <a:rPr b="0" i="0" lang="en" sz="2000" u="sng" cap="none" strike="noStrike">
                  <a:solidFill>
                    <a:schemeClr val="hlink"/>
                  </a:solidFill>
                  <a:latin typeface="Arial"/>
                  <a:ea typeface="Arial"/>
                  <a:cs typeface="Arial"/>
                  <a:sym typeface="Arial"/>
                  <a:hlinkClick r:id="rId5"/>
                </a:rPr>
                <a:t>https://www.youtube.com/watch?v=_w-6YXmvZ9Q</a:t>
              </a:r>
              <a:endParaRPr sz="700"/>
            </a:p>
            <a:p>
              <a:pPr indent="-215900" lvl="1" marL="431800" marR="0" rtl="0" algn="l">
                <a:lnSpc>
                  <a:spcPct val="139009"/>
                </a:lnSpc>
                <a:spcBef>
                  <a:spcPts val="0"/>
                </a:spcBef>
                <a:spcAft>
                  <a:spcPts val="0"/>
                </a:spcAft>
                <a:buClr>
                  <a:srgbClr val="324842"/>
                </a:buClr>
                <a:buSzPts val="2000"/>
                <a:buFont typeface="Arial"/>
                <a:buChar char="•"/>
              </a:pPr>
              <a:r>
                <a:rPr b="1" i="0" lang="en" sz="2000" u="none" cap="none" strike="noStrike">
                  <a:solidFill>
                    <a:srgbClr val="324842"/>
                  </a:solidFill>
                  <a:latin typeface="Arial"/>
                  <a:ea typeface="Arial"/>
                  <a:cs typeface="Arial"/>
                  <a:sym typeface="Arial"/>
                </a:rPr>
                <a:t>When do I Tap A Maple Tree?, </a:t>
              </a:r>
              <a:r>
                <a:rPr b="0" i="0" lang="en" sz="2000" u="none" cap="none" strike="noStrike">
                  <a:solidFill>
                    <a:srgbClr val="324842"/>
                  </a:solidFill>
                  <a:latin typeface="Arial"/>
                  <a:ea typeface="Arial"/>
                  <a:cs typeface="Arial"/>
                  <a:sym typeface="Arial"/>
                </a:rPr>
                <a:t>University of Maine</a:t>
              </a:r>
              <a:endParaRPr sz="700"/>
            </a:p>
            <a:p>
              <a:pPr indent="-292100" lvl="2" marL="863600" marR="0" rtl="0" algn="l">
                <a:lnSpc>
                  <a:spcPct val="139009"/>
                </a:lnSpc>
                <a:spcBef>
                  <a:spcPts val="0"/>
                </a:spcBef>
                <a:spcAft>
                  <a:spcPts val="0"/>
                </a:spcAft>
                <a:buClr>
                  <a:srgbClr val="324842"/>
                </a:buClr>
                <a:buSzPts val="2000"/>
                <a:buFont typeface="Arial"/>
                <a:buChar char="⚬"/>
              </a:pPr>
              <a:r>
                <a:rPr b="0" i="0" lang="en" sz="2000" u="sng" cap="none" strike="noStrike">
                  <a:solidFill>
                    <a:schemeClr val="hlink"/>
                  </a:solidFill>
                  <a:latin typeface="Arial"/>
                  <a:ea typeface="Arial"/>
                  <a:cs typeface="Arial"/>
                  <a:sym typeface="Arial"/>
                  <a:hlinkClick r:id="rId6"/>
                </a:rPr>
                <a:t>https://www.youtube.com/watch?v=xtvVlivaoRs</a:t>
              </a:r>
              <a:endParaRPr sz="700"/>
            </a:p>
            <a:p>
              <a:pPr indent="-215900" lvl="1" marL="431800" marR="0" rtl="0" algn="l">
                <a:lnSpc>
                  <a:spcPct val="139009"/>
                </a:lnSpc>
                <a:spcBef>
                  <a:spcPts val="0"/>
                </a:spcBef>
                <a:spcAft>
                  <a:spcPts val="0"/>
                </a:spcAft>
                <a:buClr>
                  <a:srgbClr val="324842"/>
                </a:buClr>
                <a:buSzPts val="2000"/>
                <a:buFont typeface="Arial"/>
                <a:buChar char="•"/>
              </a:pPr>
              <a:r>
                <a:rPr b="1" i="0" lang="en" sz="2000" u="none" cap="none" strike="noStrike">
                  <a:solidFill>
                    <a:srgbClr val="324842"/>
                  </a:solidFill>
                  <a:latin typeface="Arial"/>
                  <a:ea typeface="Arial"/>
                  <a:cs typeface="Arial"/>
                  <a:sym typeface="Arial"/>
                </a:rPr>
                <a:t>How do I Tap a Maple Tree?, </a:t>
              </a:r>
              <a:r>
                <a:rPr b="0" i="0" lang="en" sz="2000" u="none" cap="none" strike="noStrike">
                  <a:solidFill>
                    <a:srgbClr val="324842"/>
                  </a:solidFill>
                  <a:latin typeface="Arial"/>
                  <a:ea typeface="Arial"/>
                  <a:cs typeface="Arial"/>
                  <a:sym typeface="Arial"/>
                </a:rPr>
                <a:t>University of Maine</a:t>
              </a:r>
              <a:endParaRPr sz="700"/>
            </a:p>
            <a:p>
              <a:pPr indent="-292100" lvl="2" marL="863600" marR="0" rtl="0" algn="l">
                <a:lnSpc>
                  <a:spcPct val="139009"/>
                </a:lnSpc>
                <a:spcBef>
                  <a:spcPts val="0"/>
                </a:spcBef>
                <a:spcAft>
                  <a:spcPts val="0"/>
                </a:spcAft>
                <a:buClr>
                  <a:srgbClr val="324842"/>
                </a:buClr>
                <a:buSzPts val="2000"/>
                <a:buFont typeface="Arial"/>
                <a:buChar char="⚬"/>
              </a:pPr>
              <a:r>
                <a:rPr b="0" i="0" lang="en" sz="2000" u="sng" cap="none" strike="noStrike">
                  <a:solidFill>
                    <a:schemeClr val="hlink"/>
                  </a:solidFill>
                  <a:latin typeface="Arial"/>
                  <a:ea typeface="Arial"/>
                  <a:cs typeface="Arial"/>
                  <a:sym typeface="Arial"/>
                  <a:hlinkClick r:id="rId7"/>
                </a:rPr>
                <a:t>https://youtu.be/pCjUqRpqemI?si=0Kf5Ku7U_FBR5x2W</a:t>
              </a:r>
              <a:endParaRPr sz="700"/>
            </a:p>
            <a:p>
              <a:pPr indent="-215900" lvl="1" marL="431800" marR="0" rtl="0" algn="l">
                <a:lnSpc>
                  <a:spcPct val="139009"/>
                </a:lnSpc>
                <a:spcBef>
                  <a:spcPts val="0"/>
                </a:spcBef>
                <a:spcAft>
                  <a:spcPts val="0"/>
                </a:spcAft>
                <a:buClr>
                  <a:srgbClr val="324842"/>
                </a:buClr>
                <a:buSzPts val="2000"/>
                <a:buFont typeface="Arial"/>
                <a:buChar char="•"/>
              </a:pPr>
              <a:r>
                <a:rPr b="1" i="0" lang="en" sz="2000" u="none" cap="none" strike="noStrike">
                  <a:solidFill>
                    <a:srgbClr val="324842"/>
                  </a:solidFill>
                  <a:latin typeface="Arial"/>
                  <a:ea typeface="Arial"/>
                  <a:cs typeface="Arial"/>
                  <a:sym typeface="Arial"/>
                </a:rPr>
                <a:t>Maple Syrup Grading and Tasting, </a:t>
              </a:r>
              <a:r>
                <a:rPr b="0" i="0" lang="en" sz="2000" u="none" cap="none" strike="noStrike">
                  <a:solidFill>
                    <a:srgbClr val="324842"/>
                  </a:solidFill>
                  <a:latin typeface="Arial"/>
                  <a:ea typeface="Arial"/>
                  <a:cs typeface="Arial"/>
                  <a:sym typeface="Arial"/>
                </a:rPr>
                <a:t>University of Maine</a:t>
              </a:r>
              <a:endParaRPr sz="700"/>
            </a:p>
            <a:p>
              <a:pPr indent="-292100" lvl="2" marL="863600" marR="0" rtl="0" algn="l">
                <a:lnSpc>
                  <a:spcPct val="139009"/>
                </a:lnSpc>
                <a:spcBef>
                  <a:spcPts val="0"/>
                </a:spcBef>
                <a:spcAft>
                  <a:spcPts val="0"/>
                </a:spcAft>
                <a:buClr>
                  <a:srgbClr val="324842"/>
                </a:buClr>
                <a:buSzPts val="2000"/>
                <a:buFont typeface="Arial"/>
                <a:buChar char="⚬"/>
              </a:pPr>
              <a:r>
                <a:rPr b="0" i="0" lang="en" sz="2000" u="sng" cap="none" strike="noStrike">
                  <a:solidFill>
                    <a:srgbClr val="324842"/>
                  </a:solidFill>
                  <a:latin typeface="Arial"/>
                  <a:ea typeface="Arial"/>
                  <a:cs typeface="Arial"/>
                  <a:sym typeface="Arial"/>
                </a:rPr>
                <a:t>https://www.youtube.com/watch?v=lcw97n3l3uU</a:t>
              </a:r>
              <a:endParaRPr sz="700"/>
            </a:p>
          </p:txBody>
        </p:sp>
      </p:grpSp>
      <p:sp>
        <p:nvSpPr>
          <p:cNvPr id="324" name="Google Shape;324;p39"/>
          <p:cNvSpPr/>
          <p:nvPr/>
        </p:nvSpPr>
        <p:spPr>
          <a:xfrm>
            <a:off x="7837302" y="3334921"/>
            <a:ext cx="1306698" cy="1808579"/>
          </a:xfrm>
          <a:custGeom>
            <a:rect b="b" l="l" r="r" t="t"/>
            <a:pathLst>
              <a:path extrusionOk="0" h="3617157" w="2613396">
                <a:moveTo>
                  <a:pt x="0" y="0"/>
                </a:moveTo>
                <a:lnTo>
                  <a:pt x="2613396" y="0"/>
                </a:lnTo>
                <a:lnTo>
                  <a:pt x="2613396" y="3617157"/>
                </a:lnTo>
                <a:lnTo>
                  <a:pt x="0" y="3617157"/>
                </a:lnTo>
                <a:lnTo>
                  <a:pt x="0" y="0"/>
                </a:lnTo>
                <a:close/>
              </a:path>
            </a:pathLst>
          </a:custGeom>
          <a:blipFill rotWithShape="1">
            <a:blip r:embed="rId8">
              <a:alphaModFix/>
            </a:blip>
            <a:stretch>
              <a:fillRect b="0" l="0" r="0" t="0"/>
            </a:stretch>
          </a:blipFill>
          <a:ln>
            <a:noFill/>
          </a:ln>
        </p:spPr>
      </p:sp>
      <p:sp>
        <p:nvSpPr>
          <p:cNvPr id="325" name="Google Shape;325;p39"/>
          <p:cNvSpPr txBox="1"/>
          <p:nvPr/>
        </p:nvSpPr>
        <p:spPr>
          <a:xfrm>
            <a:off x="1576640" y="429237"/>
            <a:ext cx="5990720" cy="680893"/>
          </a:xfrm>
          <a:prstGeom prst="rect">
            <a:avLst/>
          </a:prstGeom>
          <a:noFill/>
          <a:ln>
            <a:noFill/>
          </a:ln>
        </p:spPr>
        <p:txBody>
          <a:bodyPr anchorCtr="0" anchor="t" bIns="0" lIns="0" spcFirstLastPara="1" rIns="0" wrap="square" tIns="0">
            <a:spAutoFit/>
          </a:bodyPr>
          <a:lstStyle/>
          <a:p>
            <a:pPr indent="0" lvl="0" marL="0" marR="0" rtl="0" algn="ctr">
              <a:lnSpc>
                <a:spcPct val="95996"/>
              </a:lnSpc>
              <a:spcBef>
                <a:spcPts val="0"/>
              </a:spcBef>
              <a:spcAft>
                <a:spcPts val="0"/>
              </a:spcAft>
              <a:buNone/>
            </a:pPr>
            <a:r>
              <a:rPr b="0" i="0" lang="en" sz="5200" u="none" cap="none" strike="noStrike">
                <a:solidFill>
                  <a:srgbClr val="324842"/>
                </a:solidFill>
                <a:latin typeface="Arial"/>
                <a:ea typeface="Arial"/>
                <a:cs typeface="Arial"/>
                <a:sym typeface="Arial"/>
              </a:rPr>
              <a:t>You Tube Videos</a:t>
            </a:r>
            <a:endParaRPr sz="700"/>
          </a:p>
        </p:txBody>
      </p:sp>
      <p:sp>
        <p:nvSpPr>
          <p:cNvPr id="326" name="Google Shape;326;p39"/>
          <p:cNvSpPr/>
          <p:nvPr/>
        </p:nvSpPr>
        <p:spPr>
          <a:xfrm rot="10800000">
            <a:off x="-365657" y="0"/>
            <a:ext cx="1306698" cy="1808579"/>
          </a:xfrm>
          <a:custGeom>
            <a:rect b="b" l="l" r="r" t="t"/>
            <a:pathLst>
              <a:path extrusionOk="0" h="3617157" w="2613396">
                <a:moveTo>
                  <a:pt x="2613396" y="3617157"/>
                </a:moveTo>
                <a:lnTo>
                  <a:pt x="0" y="3617157"/>
                </a:lnTo>
                <a:lnTo>
                  <a:pt x="0" y="0"/>
                </a:lnTo>
                <a:lnTo>
                  <a:pt x="2613396" y="0"/>
                </a:lnTo>
                <a:lnTo>
                  <a:pt x="2613396" y="3617157"/>
                </a:lnTo>
                <a:close/>
              </a:path>
            </a:pathLst>
          </a:custGeom>
          <a:blipFill rotWithShape="1">
            <a:blip r:embed="rId8">
              <a:alphaModFix/>
            </a:blip>
            <a:stretch>
              <a:fillRect b="0" l="0" r="0" t="0"/>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